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60" r:id="rId5"/>
    <p:sldId id="261" r:id="rId6"/>
    <p:sldId id="264" r:id="rId7"/>
    <p:sldId id="277" r:id="rId8"/>
    <p:sldId id="266" r:id="rId9"/>
    <p:sldId id="265" r:id="rId10"/>
    <p:sldId id="464" r:id="rId11"/>
    <p:sldId id="282" r:id="rId12"/>
    <p:sldId id="474" r:id="rId13"/>
    <p:sldId id="283" r:id="rId14"/>
    <p:sldId id="315" r:id="rId15"/>
    <p:sldId id="480" r:id="rId16"/>
    <p:sldId id="316" r:id="rId17"/>
    <p:sldId id="279" r:id="rId18"/>
    <p:sldId id="280" r:id="rId19"/>
    <p:sldId id="270" r:id="rId20"/>
    <p:sldId id="271" r:id="rId21"/>
    <p:sldId id="317" r:id="rId22"/>
    <p:sldId id="475" r:id="rId23"/>
    <p:sldId id="466" r:id="rId24"/>
    <p:sldId id="318" r:id="rId25"/>
    <p:sldId id="467" r:id="rId26"/>
    <p:sldId id="477" r:id="rId27"/>
    <p:sldId id="478" r:id="rId28"/>
    <p:sldId id="479" r:id="rId29"/>
    <p:sldId id="274" r:id="rId30"/>
    <p:sldId id="275" r:id="rId31"/>
    <p:sldId id="470" r:id="rId32"/>
    <p:sldId id="32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/>
    <p:restoredTop sz="77879" autoAdjust="0"/>
  </p:normalViewPr>
  <p:slideViewPr>
    <p:cSldViewPr snapToGrid="0" snapToObjects="1">
      <p:cViewPr varScale="1">
        <p:scale>
          <a:sx n="45" d="100"/>
          <a:sy n="45" d="100"/>
        </p:scale>
        <p:origin x="7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EA8E1-3181-7043-B326-634B886EEF13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CF9C8-CD6E-8B4B-9D66-88E22A239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1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mtClean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- Hệ lưới hoạt hóa thân nền (có cấp máu lên tới thân não) =&gt; TIA nếu có cái này thì cũng ảnh hưởng tới ý thức nhé, nhưng hiếm nhé.</a:t>
            </a:r>
            <a:endParaRPr lang="vi-VN" sz="1200" smtClean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Cơn động kinh thường dưới 5 phút (còn tiền triệu migraine thì phải hơn 5 phút và dưới 60 phút, còn mà trên 60 phút thì sợ đột quỵ).</a:t>
            </a:r>
            <a:endParaRPr lang="vi-V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CF9C8-CD6E-8B4B-9D66-88E22A2394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87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mtClean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Hội chứng động kinh thực ra là 1 bệnh cảnh động kinh cụ thể ứng với độ tuổi khởi phát, loại cơn, tiên lượng điều trị.</a:t>
            </a:r>
            <a:endParaRPr lang="vi-VN" sz="1200" smtClean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29380C0-3051-4849-A8BA-B3C5969FD326}" type="slidenum"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119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1B02B-A46E-42A6-885E-2DBBA7138C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77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Nếu động kinh khu trú ở 1 vị trí cụ thể của não,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thì biểu hiện:</a:t>
            </a:r>
            <a:endParaRPr lang="vi-V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Trán : Vận động</a:t>
            </a:r>
            <a:endParaRPr lang="vi-V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Đính : Cảm giác</a:t>
            </a:r>
            <a:endParaRPr lang="vi-V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Chẩm : Thị giác</a:t>
            </a:r>
            <a:endParaRPr lang="vi-V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Thái dương: thính giác</a:t>
            </a:r>
            <a:endParaRPr lang="vi-V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CF9C8-CD6E-8B4B-9D66-88E22A23949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29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Nếu từ diện Hens (động kinh xuất hiện ở thính giác)</a:t>
            </a:r>
            <a:endParaRPr lang="vi-V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Nếu là thùy thái dương (bị động kinh ở hệ thần kinh thực vật)</a:t>
            </a:r>
            <a:endParaRPr lang="vi-V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Nếu thùy chẩm thì ở thị giác</a:t>
            </a:r>
            <a:endParaRPr lang="vi-V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 mắt người động kinh, nhìn rất lờ đờ, như mất ngủ.</a:t>
            </a:r>
            <a:endParaRPr lang="vi-V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Ảo thị, ảo thanh trong thần kinh khác với tâm thần là tâm thần kéo dài, thần kinh thường một vài phút.</a:t>
            </a:r>
            <a:endParaRPr lang="vi-V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CF9C8-CD6E-8B4B-9D66-88E22A23949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28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smtClean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Chỉ định Điện não đồ là bắt buộc cho mọi trường hợp</a:t>
            </a:r>
            <a:endParaRPr lang="vi-VN" sz="1200" smtClean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smtClean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Chỉ định MRI thì chỉ khi nào : tuổi &lt; 20, cơn động kinh lần đầu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CF9C8-CD6E-8B4B-9D66-88E22A2394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1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Xơ</a:t>
            </a:r>
            <a:r>
              <a:rPr lang="en-US" baseline="0" smtClean="0"/>
              <a:t> – teo hải mã P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CF9C8-CD6E-8B4B-9D66-88E22A23949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57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CF9C8-CD6E-8B4B-9D66-88E22A2394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27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Trạng</a:t>
            </a:r>
            <a:r>
              <a:rPr lang="en-US" baseline="0" smtClean="0"/>
              <a:t> thái động kinh: là có cơn động kinh kéo dài trên 5 phút, hoặc giữa các cơn thì bệnh nhân không tỉnh.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CF9C8-CD6E-8B4B-9D66-88E22A2394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73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DF4A34-D5D4-B343-95EE-1027E62EF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8A1618A-B975-934D-B0FC-EEAD95493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F82F782-5467-3340-8276-F6DC4FD5E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4CE6-6AA0-B14D-99D0-7C60C1B462D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AFCBF0F-BF6F-B341-A6A0-35AC8AAED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90479E-F94C-0442-86CE-93E6F53C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0E74-5430-C749-BD03-6C2B0664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19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7D4FF0-0361-A94F-B15A-B72F47CDC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8C1C636-68A3-F046-88E1-E3612EEC1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57F2EF2-2693-A040-84F6-D406138A3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4CE6-6AA0-B14D-99D0-7C60C1B462D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8169144-6E92-114B-A2D5-DEBAC44DB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F3AE04-A0AE-B64F-B98A-C03A2A78D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0E74-5430-C749-BD03-6C2B0664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40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881D4B7-9ABF-CE41-812B-37C0F178A7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D41E63B-B7AC-9E47-AF8A-9195EB29F8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8AE74D-9018-3F40-A47F-9D25A8D4B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4CE6-6AA0-B14D-99D0-7C60C1B462D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983927C-F54C-D944-9D7C-9FAB4CC7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D818EFB-4C8B-D54D-BB15-6C3B5BF2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0E74-5430-C749-BD03-6C2B0664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FA10B0-7BD6-6447-B871-F8C94817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7B51E0-5380-1647-B5B3-70D9365CF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11CEA17-E715-C64C-BDA0-251C6F0A6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4CE6-6AA0-B14D-99D0-7C60C1B462D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DC23E8D-D7A0-7344-8A50-794C191CC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B55C3C-A639-2145-98AD-087D7442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0E74-5430-C749-BD03-6C2B0664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46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274C77-7E22-B241-8961-65028DEBD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A75F682-EB58-BB4B-B98A-766836642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2F9580-2F00-DD40-BA22-126518B81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4CE6-6AA0-B14D-99D0-7C60C1B462D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919CBEA-8064-CA49-AD64-2CA3ABB21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7B7CDB4-AC40-F444-A2D4-47C547533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0E74-5430-C749-BD03-6C2B0664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50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883D2C-A38C-284B-B935-D357BB67E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485F6E-0D22-5B45-9C64-C5E864B292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E45AB01-E3FB-3446-9DBA-7B634EAABD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53A884A-8ED0-B94D-9944-2FF3F346F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4CE6-6AA0-B14D-99D0-7C60C1B462D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46AD960-BCF8-284F-A24C-BC6AB0B60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534ECD3-1543-2841-9DDD-4A16971E4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0E74-5430-C749-BD03-6C2B0664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7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F8D389-8D4F-ED4A-866C-C90EB09D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794A459-8420-9143-B2D8-05841AB67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FC0A8BC-0A42-8642-BBD7-3D8F58CCB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051204A-99E0-4345-82A9-B97E46DA3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E5452D0-F216-A24E-A29B-08612E6D7A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E715F68-509D-D54B-82BF-6136594B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4CE6-6AA0-B14D-99D0-7C60C1B462D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77BFDF4-DDF9-E646-BB8A-54B68EA20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AE06FD3-92E1-B94F-8C2A-D7F7EA515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0E74-5430-C749-BD03-6C2B0664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16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F1D9A4-A9B5-224B-AC2F-9D6EF0941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5AC63B4-6DE9-B04C-B0C1-A4A055C40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4CE6-6AA0-B14D-99D0-7C60C1B462D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C386C38-E85D-3E47-8E70-0C48A529E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4B4A9FF-6A3D-3947-959D-1BC3A15D1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0E74-5430-C749-BD03-6C2B0664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5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3672AAB-50DC-CD4B-A6FB-5821CCAE2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4CE6-6AA0-B14D-99D0-7C60C1B462D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E91C6F9-80EB-0E4B-97CD-65DB6C658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B36DBEF-D95F-A44E-AE4F-1A72693A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0E74-5430-C749-BD03-6C2B0664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07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EAEAD2-DE36-7942-94E3-5DAD91EAF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5613EB8-3AB8-8F4D-87C6-D19FAF602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D7A5CB7-02AE-254B-910B-FC99C7347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5BA8783-5033-B74B-85C5-AE25B0FE3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4CE6-6AA0-B14D-99D0-7C60C1B462D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C155387-CDA5-AA4B-AE0B-5EE5A2000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94BA7F9-3DA1-0B4C-AAC0-FEA8FD4BB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0E74-5430-C749-BD03-6C2B0664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20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BDBB77-632C-D74B-8DEA-0B3CE5C7F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E501674-7511-BF47-94C5-FD8E183E04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B3CB431-38E1-994B-8B0F-DF2779035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6EFDB80-5314-1E40-91BC-239B52C00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4CE6-6AA0-B14D-99D0-7C60C1B462D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FB9F849-C145-674A-BC1C-1DE5D6337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2E339D2-CD93-4B43-890B-C539B985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0E74-5430-C749-BD03-6C2B0664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3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E4ECC76-EC86-AE4C-A5F0-BBA96762C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F41D5DA-4227-584D-BAF7-5017BA64E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0B99B6F-D08D-4142-834E-47F5BF5A65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54CE6-6AA0-B14D-99D0-7C60C1B462D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FF320FA-11AD-674B-AF56-4F978F20D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1BEADCF-3746-F54A-B4F6-F33AC11D4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20E74-5430-C749-BD03-6C2B0664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51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5256664/#R42" TargetMode="External"/><Relationship Id="rId2" Type="http://schemas.openxmlformats.org/officeDocument/2006/relationships/hyperlink" Target="https://www.ncbi.nlm.nih.gov/pmc/articles/PMC5256664/#R25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A6A290-83E5-7940-A80B-E32C11380F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ĐỘNG KINH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6C9A061-8DE2-1A4F-8E5E-E39C11D824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F1454F2-CB94-EC49-95A4-D4D7A33B4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11163"/>
            <a:ext cx="1422400" cy="1422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0984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CE87D8-BD8F-DB4B-ACC3-1705CC914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cơn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cơn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kinh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DD0C3F9-59DD-8B4B-AD2E-1F570CFBE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cắn</a:t>
            </a:r>
            <a:r>
              <a:rPr lang="en-US" dirty="0"/>
              <a:t> </a:t>
            </a:r>
            <a:r>
              <a:rPr lang="en-US" dirty="0" err="1"/>
              <a:t>lưỡi</a:t>
            </a:r>
            <a:r>
              <a:rPr lang="en-US" dirty="0"/>
              <a:t> </a:t>
            </a:r>
          </a:p>
          <a:p>
            <a:r>
              <a:rPr lang="en-US" dirty="0" err="1"/>
              <a:t>Triệu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xoay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mắt</a:t>
            </a:r>
            <a:endParaRPr lang="en-US" dirty="0"/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cử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thường</a:t>
            </a:r>
            <a:endParaRPr lang="en-US" dirty="0"/>
          </a:p>
          <a:p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thường</a:t>
            </a:r>
            <a:endParaRPr lang="en-US" dirty="0"/>
          </a:p>
          <a:p>
            <a:r>
              <a:rPr lang="en-US" dirty="0" err="1"/>
              <a:t>Cử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co </a:t>
            </a:r>
            <a:r>
              <a:rPr lang="en-US" dirty="0" err="1"/>
              <a:t>giật</a:t>
            </a:r>
            <a:r>
              <a:rPr lang="en-US" dirty="0"/>
              <a:t>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</a:t>
            </a:r>
          </a:p>
          <a:p>
            <a:r>
              <a:rPr lang="en-US" dirty="0" err="1"/>
              <a:t>Lú</a:t>
            </a:r>
            <a:r>
              <a:rPr lang="en-US" dirty="0"/>
              <a:t> </a:t>
            </a:r>
            <a:r>
              <a:rPr lang="en-US" dirty="0" err="1"/>
              <a:t>lẩn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cơn</a:t>
            </a:r>
            <a:r>
              <a:rPr lang="en-US" dirty="0"/>
              <a:t> </a:t>
            </a:r>
          </a:p>
          <a:p>
            <a:r>
              <a:rPr lang="en-US" dirty="0"/>
              <a:t>Aura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: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giác</a:t>
            </a:r>
            <a:r>
              <a:rPr lang="en-US" dirty="0"/>
              <a:t> </a:t>
            </a:r>
            <a:r>
              <a:rPr lang="en-US" dirty="0" err="1"/>
              <a:t>sợ</a:t>
            </a:r>
            <a:r>
              <a:rPr lang="en-US" dirty="0"/>
              <a:t>, </a:t>
            </a:r>
            <a:r>
              <a:rPr lang="en-US" dirty="0" err="1"/>
              <a:t>déja</a:t>
            </a:r>
            <a:r>
              <a:rPr lang="en-US" dirty="0"/>
              <a:t>̀ vu, hay </a:t>
            </a:r>
            <a:r>
              <a:rPr lang="en-US" dirty="0" err="1"/>
              <a:t>jamais</a:t>
            </a:r>
            <a:r>
              <a:rPr lang="en-US" dirty="0"/>
              <a:t> vu,… 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FDD6454-926E-C840-8B19-560C4F64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30319" y="5858360"/>
            <a:ext cx="5123481" cy="501166"/>
          </a:xfrm>
        </p:spPr>
        <p:txBody>
          <a:bodyPr/>
          <a:lstStyle/>
          <a:p>
            <a:r>
              <a:rPr lang="en-US" dirty="0"/>
              <a:t>National Institute for Health and Care Excellence. (2014)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3BA1E5E-5657-4AB2-B8F2-123FC03119BE}"/>
              </a:ext>
            </a:extLst>
          </p:cNvPr>
          <p:cNvSpPr txBox="1"/>
          <p:nvPr/>
        </p:nvSpPr>
        <p:spPr>
          <a:xfrm>
            <a:off x="149087" y="165615"/>
            <a:ext cx="526774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/>
              <a:t>Trả lời</a:t>
            </a:r>
          </a:p>
        </p:txBody>
      </p:sp>
    </p:spTree>
    <p:extLst>
      <p:ext uri="{BB962C8B-B14F-4D97-AF65-F5344CB8AC3E}">
        <p14:creationId xmlns:p14="http://schemas.microsoft.com/office/powerpoint/2010/main" val="3917642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947" y="273425"/>
            <a:ext cx="2057400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4"/>
          <p:cNvSpPr>
            <a:spLocks noChangeArrowheads="1"/>
          </p:cNvSpPr>
          <p:nvPr/>
        </p:nvSpPr>
        <p:spPr bwMode="auto">
          <a:xfrm>
            <a:off x="1524000" y="4445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cs typeface="Times New Roman" panose="02020603050405020304" pitchFamily="18" charset="0"/>
            </a:endParaRPr>
          </a:p>
        </p:txBody>
      </p:sp>
      <p:grpSp>
        <p:nvGrpSpPr>
          <p:cNvPr id="14340" name="Group 6"/>
          <p:cNvGrpSpPr/>
          <p:nvPr/>
        </p:nvGrpSpPr>
        <p:grpSpPr bwMode="auto">
          <a:xfrm>
            <a:off x="833719" y="2755514"/>
            <a:ext cx="10730752" cy="3884388"/>
            <a:chOff x="694270" y="3348085"/>
            <a:chExt cx="7696200" cy="3238980"/>
          </a:xfrm>
        </p:grpSpPr>
        <p:sp>
          <p:nvSpPr>
            <p:cNvPr id="10" name="Rectangle 9"/>
            <p:cNvSpPr/>
            <p:nvPr/>
          </p:nvSpPr>
          <p:spPr>
            <a:xfrm>
              <a:off x="694270" y="3386665"/>
              <a:ext cx="7696200" cy="3200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4344" name="Rectangle 5"/>
            <p:cNvSpPr>
              <a:spLocks noChangeArrowheads="1"/>
            </p:cNvSpPr>
            <p:nvPr/>
          </p:nvSpPr>
          <p:spPr bwMode="auto">
            <a:xfrm>
              <a:off x="755037" y="3348085"/>
              <a:ext cx="7633926" cy="32336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320675" algn="l"/>
                </a:tabLs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320675" algn="l"/>
                </a:tabLs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320675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320675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320675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320675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320675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320675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320675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dirty="0" err="1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Bệnh</a:t>
              </a: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động</a:t>
              </a: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kinh</a:t>
              </a: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là</a:t>
              </a: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một</a:t>
              </a: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bệnh</a:t>
              </a: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lý</a:t>
              </a: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của</a:t>
              </a: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não</a:t>
              </a: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bộ</a:t>
              </a: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được</a:t>
              </a: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xác</a:t>
              </a: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định</a:t>
              </a: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 qua </a:t>
              </a:r>
              <a:r>
                <a:rPr lang="en-US" altLang="en-US" sz="2400" dirty="0" err="1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những</a:t>
              </a: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trường</a:t>
              </a: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hợp</a:t>
              </a: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sau</a:t>
              </a: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: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 dirty="0">
                <a:ea typeface="Verdana" panose="020B0604030504040204" pitchFamily="34" charset="0"/>
                <a:cs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1. </a:t>
              </a:r>
              <a:r>
                <a:rPr lang="en-US" altLang="en-US" sz="2400" dirty="0" err="1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Ít</a:t>
              </a: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nhất</a:t>
              </a: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hai</a:t>
              </a: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cơn</a:t>
              </a: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động</a:t>
              </a: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kinh</a:t>
              </a: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tự</a:t>
              </a: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phát</a:t>
              </a: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 (hay </a:t>
              </a:r>
              <a:r>
                <a:rPr lang="en-US" altLang="en-US" sz="2400" dirty="0" err="1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phản</a:t>
              </a: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xạ</a:t>
              </a: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) </a:t>
              </a:r>
              <a:r>
                <a:rPr lang="en-US" altLang="en-US" sz="2400" dirty="0" err="1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xảy</a:t>
              </a: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ra</a:t>
              </a: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cách</a:t>
              </a: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nhau</a:t>
              </a: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 &gt; 24 </a:t>
              </a:r>
              <a:r>
                <a:rPr lang="en-US" altLang="en-US" sz="2400" dirty="0" err="1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giờ</a:t>
              </a:r>
              <a:r>
                <a:rPr lang="en-US" altLang="en-US" sz="2400" dirty="0">
                  <a:solidFill>
                    <a:srgbClr val="000000"/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.</a:t>
              </a:r>
              <a:endParaRPr lang="en-US" altLang="en-US" sz="2400" dirty="0">
                <a:cs typeface="Times New Roman" panose="02020603050405020304" pitchFamily="18" charset="0"/>
              </a:endParaRPr>
            </a:p>
            <a:p>
              <a:pPr>
                <a:spcBef>
                  <a:spcPts val="1200"/>
                </a:spcBef>
                <a:buNone/>
              </a:pP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2.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Một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cơn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động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kinh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tự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phát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(hay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phản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xạ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)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và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có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khả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năng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tái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phát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cơn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tiếp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theo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tương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đương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nguy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cơ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tái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phát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chung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(&gt; 60%),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trong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vòng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10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năm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kế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tiếp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. </a:t>
              </a:r>
              <a:endParaRPr lang="en-US" altLang="en-US" sz="2400" dirty="0">
                <a:cs typeface="Times New Roman" panose="02020603050405020304" pitchFamily="18" charset="0"/>
              </a:endParaRPr>
            </a:p>
            <a:p>
              <a:pPr>
                <a:spcBef>
                  <a:spcPts val="1200"/>
                </a:spcBef>
                <a:buNone/>
              </a:pP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3.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Được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chẩn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đoán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hội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chứng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động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kinh</a:t>
              </a:r>
              <a:endPara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  <a:p>
              <a:pPr>
                <a:spcBef>
                  <a:spcPts val="1200"/>
                </a:spcBef>
                <a:buNone/>
              </a:pP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Bệnh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động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kinh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được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xem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là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thoái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lui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khi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hội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chứng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động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kinh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phụ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thuộc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tuổi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đã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qua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tuổi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mắc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bệnh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hay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không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có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cơn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động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kinh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(seizure-free)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trong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vòng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10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năm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và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không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dùng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thuốc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chống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động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kinh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trong</a:t>
              </a:r>
              <a:r>
                <a:rPr lang="en-US" altLang="en-US" sz="2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 5 </a:t>
              </a:r>
              <a:r>
                <a:rPr lang="en-US" altLang="en-US" sz="2400" dirty="0" err="1">
                  <a:solidFill>
                    <a:srgbClr val="000000"/>
                  </a:solidFill>
                  <a:cs typeface="Times New Roman" panose="02020603050405020304" pitchFamily="18" charset="0"/>
                </a:rPr>
                <a:t>năm</a:t>
              </a:r>
              <a:r>
                <a:rPr lang="en-US" altLang="en-US" sz="1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.</a:t>
              </a:r>
              <a:endParaRPr lang="en-US" altLang="en-US" sz="1400" dirty="0">
                <a:cs typeface="Times New Roman" panose="02020603050405020304" pitchFamily="18" charset="0"/>
              </a:endParaRPr>
            </a:p>
          </p:txBody>
        </p:sp>
      </p:grpSp>
      <p:pic>
        <p:nvPicPr>
          <p:cNvPr id="1434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422" y="784414"/>
            <a:ext cx="9045526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2B91F81-A833-448B-AF89-8948E099E59E}"/>
              </a:ext>
            </a:extLst>
          </p:cNvPr>
          <p:cNvSpPr txBox="1"/>
          <p:nvPr/>
        </p:nvSpPr>
        <p:spPr>
          <a:xfrm>
            <a:off x="149087" y="165615"/>
            <a:ext cx="526774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/>
              <a:t>Trả lời</a:t>
            </a:r>
          </a:p>
        </p:txBody>
      </p:sp>
    </p:spTree>
    <p:extLst>
      <p:ext uri="{BB962C8B-B14F-4D97-AF65-F5344CB8AC3E}">
        <p14:creationId xmlns:p14="http://schemas.microsoft.com/office/powerpoint/2010/main" val="2486058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2E3669-431D-F042-9840-C054FB3D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err="1">
                <a:solidFill>
                  <a:srgbClr val="FF0000"/>
                </a:solidFill>
              </a:rPr>
              <a:t>Câu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hỏi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thảo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luận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F8B45C-6EA4-EB41-A3C6-AF9D0B4DA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cơn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BN </a:t>
            </a:r>
            <a:r>
              <a:rPr lang="en-US" dirty="0" err="1"/>
              <a:t>này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lphaUcPeriod"/>
            </a:pPr>
            <a:r>
              <a:rPr lang="en-US" dirty="0" err="1"/>
              <a:t>Cơn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vắng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thức</a:t>
            </a:r>
            <a:endParaRPr lang="en-US" dirty="0"/>
          </a:p>
          <a:p>
            <a:pPr marL="514350" indent="-514350">
              <a:buAutoNum type="alphaUcPeriod"/>
            </a:pPr>
            <a:r>
              <a:rPr lang="en-US" b="1" dirty="0" err="1"/>
              <a:t>Cơn</a:t>
            </a:r>
            <a:r>
              <a:rPr lang="en-US" b="1" dirty="0"/>
              <a:t> </a:t>
            </a:r>
            <a:r>
              <a:rPr lang="en-US" b="1" dirty="0" err="1"/>
              <a:t>cục</a:t>
            </a:r>
            <a:r>
              <a:rPr lang="en-US" b="1" dirty="0"/>
              <a:t> </a:t>
            </a:r>
            <a:r>
              <a:rPr lang="en-US" b="1" dirty="0" err="1"/>
              <a:t>bộ</a:t>
            </a:r>
            <a:r>
              <a:rPr lang="en-US" b="1" dirty="0"/>
              <a:t> </a:t>
            </a:r>
            <a:r>
              <a:rPr lang="en-US" b="1" dirty="0" err="1"/>
              <a:t>suy</a:t>
            </a:r>
            <a:r>
              <a:rPr lang="en-US" b="1" dirty="0"/>
              <a:t> </a:t>
            </a:r>
            <a:r>
              <a:rPr lang="en-US" b="1" dirty="0" err="1"/>
              <a:t>giảm</a:t>
            </a:r>
            <a:r>
              <a:rPr lang="en-US" b="1" dirty="0"/>
              <a:t> </a:t>
            </a:r>
            <a:r>
              <a:rPr lang="en-US" b="1" dirty="0" err="1"/>
              <a:t>ý</a:t>
            </a:r>
            <a:r>
              <a:rPr lang="en-US" b="1" dirty="0"/>
              <a:t> </a:t>
            </a:r>
            <a:r>
              <a:rPr lang="en-US" b="1" dirty="0" err="1"/>
              <a:t>thức</a:t>
            </a:r>
            <a:endParaRPr lang="en-US" b="1" dirty="0"/>
          </a:p>
          <a:p>
            <a:pPr marL="514350" indent="-514350">
              <a:buAutoNum type="alphaUcPeriod"/>
            </a:pPr>
            <a:r>
              <a:rPr lang="en-US" b="1" dirty="0" err="1"/>
              <a:t>Cơn</a:t>
            </a:r>
            <a:r>
              <a:rPr lang="en-US" b="1" dirty="0"/>
              <a:t> </a:t>
            </a:r>
            <a:r>
              <a:rPr lang="en-US" b="1" dirty="0" err="1"/>
              <a:t>cục</a:t>
            </a:r>
            <a:r>
              <a:rPr lang="en-US" b="1" dirty="0"/>
              <a:t> </a:t>
            </a:r>
            <a:r>
              <a:rPr lang="en-US" b="1" dirty="0" err="1"/>
              <a:t>bộ</a:t>
            </a:r>
            <a:r>
              <a:rPr lang="en-US" b="1" dirty="0"/>
              <a:t> </a:t>
            </a:r>
            <a:r>
              <a:rPr lang="en-US" b="1" dirty="0" err="1"/>
              <a:t>suy</a:t>
            </a:r>
            <a:r>
              <a:rPr lang="en-US" b="1" dirty="0"/>
              <a:t> </a:t>
            </a:r>
            <a:r>
              <a:rPr lang="en-US" b="1" dirty="0" err="1"/>
              <a:t>giảm</a:t>
            </a:r>
            <a:r>
              <a:rPr lang="en-US" b="1" dirty="0"/>
              <a:t> </a:t>
            </a:r>
            <a:r>
              <a:rPr lang="en-US" b="1" dirty="0" err="1"/>
              <a:t>ý</a:t>
            </a:r>
            <a:r>
              <a:rPr lang="en-US" b="1" dirty="0"/>
              <a:t> </a:t>
            </a:r>
            <a:r>
              <a:rPr lang="en-US" b="1" dirty="0" err="1"/>
              <a:t>thức</a:t>
            </a:r>
            <a:r>
              <a:rPr lang="en-US" b="1" dirty="0"/>
              <a:t> </a:t>
            </a:r>
            <a:r>
              <a:rPr lang="en-US" b="1" dirty="0" err="1"/>
              <a:t>khởi</a:t>
            </a:r>
            <a:r>
              <a:rPr lang="en-US" b="1" dirty="0"/>
              <a:t>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vận</a:t>
            </a:r>
            <a:r>
              <a:rPr lang="en-US" b="1" dirty="0"/>
              <a:t> </a:t>
            </a:r>
            <a:r>
              <a:rPr lang="en-US" b="1" dirty="0" err="1"/>
              <a:t>động</a:t>
            </a:r>
            <a:endParaRPr lang="en-US" b="1" dirty="0"/>
          </a:p>
          <a:p>
            <a:pPr marL="514350" indent="-514350">
              <a:buAutoNum type="alphaUcPeriod"/>
            </a:pPr>
            <a:r>
              <a:rPr lang="en-US" dirty="0" err="1"/>
              <a:t>Cơn</a:t>
            </a:r>
            <a:r>
              <a:rPr lang="en-US" dirty="0"/>
              <a:t> </a:t>
            </a:r>
            <a:r>
              <a:rPr lang="en-US" dirty="0" err="1"/>
              <a:t>cục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vận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514350" indent="-514350">
              <a:buAutoNum type="alphaUcPeriod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0B8A241-9DC3-5344-944F-49A2D6EFC39D}"/>
              </a:ext>
            </a:extLst>
          </p:cNvPr>
          <p:cNvSpPr txBox="1"/>
          <p:nvPr/>
        </p:nvSpPr>
        <p:spPr>
          <a:xfrm>
            <a:off x="149087" y="165615"/>
            <a:ext cx="526774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/>
              <a:t>Trả</a:t>
            </a:r>
            <a:r>
              <a:rPr lang="en-US" b="1" dirty="0"/>
              <a:t> </a:t>
            </a:r>
            <a:r>
              <a:rPr lang="en-US" b="1" dirty="0" err="1"/>
              <a:t>lời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75441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epilepsy classif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929" y="188259"/>
            <a:ext cx="8768141" cy="652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5D1039A-C1E3-40EB-B351-41B0C6B87EFC}"/>
              </a:ext>
            </a:extLst>
          </p:cNvPr>
          <p:cNvSpPr txBox="1"/>
          <p:nvPr/>
        </p:nvSpPr>
        <p:spPr>
          <a:xfrm>
            <a:off x="149087" y="165615"/>
            <a:ext cx="526774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/>
              <a:t>Trả</a:t>
            </a:r>
            <a:r>
              <a:rPr lang="en-US" b="1" dirty="0"/>
              <a:t> </a:t>
            </a:r>
            <a:r>
              <a:rPr lang="en-US" b="1" dirty="0" err="1"/>
              <a:t>lời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3069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BDFD407-A5B6-6149-839F-0F9D5053B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464"/>
            <a:ext cx="11544300" cy="4876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FC754B-6ADF-4FDE-8B65-E41B255EF9D4}"/>
              </a:ext>
            </a:extLst>
          </p:cNvPr>
          <p:cNvSpPr txBox="1"/>
          <p:nvPr/>
        </p:nvSpPr>
        <p:spPr>
          <a:xfrm>
            <a:off x="11376163" y="165324"/>
            <a:ext cx="526774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/>
              <a:t>Trả lời</a:t>
            </a:r>
          </a:p>
        </p:txBody>
      </p:sp>
    </p:spTree>
    <p:extLst>
      <p:ext uri="{BB962C8B-B14F-4D97-AF65-F5344CB8AC3E}">
        <p14:creationId xmlns:p14="http://schemas.microsoft.com/office/powerpoint/2010/main" val="1281516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A36DCF07-3054-7148-A915-752F912125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8999525"/>
              </p:ext>
            </p:extLst>
          </p:nvPr>
        </p:nvGraphicFramePr>
        <p:xfrm>
          <a:off x="1223963" y="1157635"/>
          <a:ext cx="10515600" cy="52968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6483">
                  <a:extLst>
                    <a:ext uri="{9D8B030D-6E8A-4147-A177-3AD203B41FA5}">
                      <a16:colId xmlns:a16="http://schemas.microsoft.com/office/drawing/2014/main" xmlns="" val="3008805423"/>
                    </a:ext>
                  </a:extLst>
                </a:gridCol>
                <a:gridCol w="5109117">
                  <a:extLst>
                    <a:ext uri="{9D8B030D-6E8A-4147-A177-3AD203B41FA5}">
                      <a16:colId xmlns:a16="http://schemas.microsoft.com/office/drawing/2014/main" xmlns="" val="1098258539"/>
                    </a:ext>
                  </a:extLst>
                </a:gridCol>
              </a:tblGrid>
              <a:tr h="621069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2800" b="1" dirty="0">
                          <a:effectLst/>
                        </a:rPr>
                        <a:t>Cơn cục bộ suy giảm ý thức</a:t>
                      </a:r>
                      <a:endParaRPr lang="en-US" sz="28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2800" b="1" dirty="0">
                          <a:effectLst/>
                        </a:rPr>
                        <a:t>Cơn vắng ý thức</a:t>
                      </a:r>
                      <a:endParaRPr lang="en-US" sz="28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975392460"/>
                  </a:ext>
                </a:extLst>
              </a:tr>
              <a:tr h="4675760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itchFamily="2" charset="2"/>
                        <a:buChar char=""/>
                      </a:pPr>
                      <a:r>
                        <a:rPr lang="vi-VN" sz="2800" b="0" dirty="0">
                          <a:effectLst/>
                        </a:rPr>
                        <a:t>Tiền triệu: sợ</a:t>
                      </a:r>
                      <a:endParaRPr lang="en-US" sz="28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itchFamily="2" charset="2"/>
                        <a:buChar char=""/>
                      </a:pPr>
                      <a:r>
                        <a:rPr lang="vi-VN" sz="2800" b="0" dirty="0">
                          <a:effectLst/>
                        </a:rPr>
                        <a:t>Có nhiều vận động tự động</a:t>
                      </a:r>
                      <a:endParaRPr lang="en-US" sz="28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itchFamily="2" charset="2"/>
                        <a:buChar char=""/>
                      </a:pPr>
                      <a:r>
                        <a:rPr lang="vi-VN" sz="2800" b="0" dirty="0">
                          <a:effectLst/>
                        </a:rPr>
                        <a:t>Thời gian: 1 – 2 phút</a:t>
                      </a:r>
                      <a:endParaRPr lang="en-US" sz="28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itchFamily="2" charset="2"/>
                        <a:buChar char=""/>
                      </a:pPr>
                      <a:r>
                        <a:rPr lang="vi-VN" sz="2800" b="0" dirty="0">
                          <a:effectLst/>
                        </a:rPr>
                        <a:t>Lú lẩn sau cơn</a:t>
                      </a:r>
                      <a:endParaRPr lang="en-US" sz="28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itchFamily="2" charset="2"/>
                        <a:buChar char=""/>
                      </a:pPr>
                      <a:endParaRPr lang="vi-VN" sz="28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itchFamily="2" charset="2"/>
                        <a:buChar char=""/>
                      </a:pPr>
                      <a:r>
                        <a:rPr lang="vi-VN" sz="2800" b="0" dirty="0">
                          <a:effectLst/>
                        </a:rPr>
                        <a:t>Gặp ở người lớn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itchFamily="2" charset="2"/>
                        <a:buChar char=""/>
                      </a:pPr>
                      <a:endParaRPr lang="en-US" sz="28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itchFamily="2" charset="2"/>
                        <a:buChar char=""/>
                      </a:pPr>
                      <a:r>
                        <a:rPr lang="vi-VN" sz="2800" b="0" dirty="0">
                          <a:effectLst/>
                        </a:rPr>
                        <a:t>EEG: gai sóng cục bộ</a:t>
                      </a:r>
                      <a:endParaRPr lang="en-US" sz="2800" b="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2800" b="0" dirty="0">
                          <a:effectLst/>
                        </a:rPr>
                        <a:t> </a:t>
                      </a:r>
                      <a:endParaRPr lang="en-US" sz="2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itchFamily="2" charset="2"/>
                        <a:buChar char=""/>
                      </a:pPr>
                      <a:r>
                        <a:rPr lang="vi-VN" sz="2800" b="0" dirty="0">
                          <a:effectLst/>
                        </a:rPr>
                        <a:t>Không tiền triệu</a:t>
                      </a:r>
                      <a:endParaRPr lang="en-US" sz="28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itchFamily="2" charset="2"/>
                        <a:buChar char=""/>
                      </a:pPr>
                      <a:r>
                        <a:rPr lang="vi-VN" sz="2800" b="0" dirty="0">
                          <a:solidFill>
                            <a:srgbClr val="FF0000"/>
                          </a:solidFill>
                          <a:effectLst/>
                        </a:rPr>
                        <a:t>Chủ yếu ngưng hành vi, nếu có vận động tự động nhẹ</a:t>
                      </a:r>
                      <a:endParaRPr lang="en-US" sz="2800" b="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itchFamily="2" charset="2"/>
                        <a:buChar char=""/>
                      </a:pPr>
                      <a:r>
                        <a:rPr lang="vi-VN" sz="2800" b="0" dirty="0">
                          <a:effectLst/>
                        </a:rPr>
                        <a:t>Thời gian ngắn: 20 - 30 giây</a:t>
                      </a:r>
                      <a:endParaRPr lang="en-US" sz="28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itchFamily="2" charset="2"/>
                        <a:buChar char=""/>
                      </a:pPr>
                      <a:r>
                        <a:rPr lang="vi-VN" sz="2800" b="0" dirty="0">
                          <a:solidFill>
                            <a:srgbClr val="FF0000"/>
                          </a:solidFill>
                          <a:effectLst/>
                        </a:rPr>
                        <a:t>Không lú lẩn sau cơn</a:t>
                      </a:r>
                      <a:endParaRPr lang="en-US" sz="2800" b="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itchFamily="2" charset="2"/>
                        <a:buChar char=""/>
                      </a:pPr>
                      <a:r>
                        <a:rPr lang="vi-VN" sz="2800" b="0" dirty="0">
                          <a:effectLst/>
                        </a:rPr>
                        <a:t>Thường gặp ở trẻ nhỏ/ thiếu niên</a:t>
                      </a:r>
                      <a:endParaRPr lang="en-US" sz="28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</a:pPr>
                      <a:r>
                        <a:rPr lang="vi-VN" sz="2800" b="0" dirty="0">
                          <a:effectLst/>
                        </a:rPr>
                        <a:t>EEG: gai sóng toàn thể 3 Hz</a:t>
                      </a:r>
                      <a:endParaRPr lang="en-US" sz="2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099180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CD505D1-5ACB-964B-8330-81E8C4344B54}"/>
              </a:ext>
            </a:extLst>
          </p:cNvPr>
          <p:cNvSpPr txBox="1"/>
          <p:nvPr/>
        </p:nvSpPr>
        <p:spPr>
          <a:xfrm>
            <a:off x="11376163" y="165324"/>
            <a:ext cx="526774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/>
              <a:t>Trả lời</a:t>
            </a:r>
          </a:p>
        </p:txBody>
      </p:sp>
    </p:spTree>
    <p:extLst>
      <p:ext uri="{BB962C8B-B14F-4D97-AF65-F5344CB8AC3E}">
        <p14:creationId xmlns:p14="http://schemas.microsoft.com/office/powerpoint/2010/main" val="3347162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kinh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9972" t="31066" r="36646" b="32537"/>
          <a:stretch/>
        </p:blipFill>
        <p:spPr>
          <a:xfrm>
            <a:off x="838200" y="1825625"/>
            <a:ext cx="5642822" cy="34590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022" y="1825625"/>
            <a:ext cx="4872778" cy="3973008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243820"/>
            <a:ext cx="7315200" cy="365125"/>
          </a:xfrm>
        </p:spPr>
        <p:txBody>
          <a:bodyPr/>
          <a:lstStyle/>
          <a:p>
            <a:r>
              <a:rPr lang="en-US" dirty="0"/>
              <a:t>Hauser, W. A., </a:t>
            </a:r>
            <a:r>
              <a:rPr lang="en-US" dirty="0" err="1"/>
              <a:t>Annegers</a:t>
            </a:r>
            <a:r>
              <a:rPr lang="en-US" dirty="0"/>
              <a:t>, J. F. and Kurland, L. T. (1993), Incidence of Epilepsy and Unprovoked Seizures in Rochester, Minnesota: 1935–1984. </a:t>
            </a:r>
            <a:r>
              <a:rPr lang="en-US" dirty="0" err="1"/>
              <a:t>Epilepsia</a:t>
            </a:r>
            <a:r>
              <a:rPr lang="en-US" dirty="0"/>
              <a:t>, 34: 453-458.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1938138-20C5-4881-A182-1337E3EBC078}"/>
              </a:ext>
            </a:extLst>
          </p:cNvPr>
          <p:cNvSpPr txBox="1"/>
          <p:nvPr/>
        </p:nvSpPr>
        <p:spPr>
          <a:xfrm>
            <a:off x="10942983" y="165615"/>
            <a:ext cx="526774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/>
              <a:t>Trả lời</a:t>
            </a:r>
          </a:p>
        </p:txBody>
      </p:sp>
    </p:spTree>
    <p:extLst>
      <p:ext uri="{BB962C8B-B14F-4D97-AF65-F5344CB8AC3E}">
        <p14:creationId xmlns:p14="http://schemas.microsoft.com/office/powerpoint/2010/main" val="1977931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98" b="-3198"/>
          <a:stretch>
            <a:fillRect/>
          </a:stretch>
        </p:blipFill>
        <p:spPr>
          <a:xfrm>
            <a:off x="1407694" y="0"/>
            <a:ext cx="9376611" cy="6858275"/>
          </a:xfrm>
        </p:spPr>
      </p:pic>
    </p:spTree>
    <p:extLst>
      <p:ext uri="{BB962C8B-B14F-4D97-AF65-F5344CB8AC3E}">
        <p14:creationId xmlns:p14="http://schemas.microsoft.com/office/powerpoint/2010/main" val="3963340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Content Placeholder 7" descr="Partial_Onset_Seizures-1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657" b="-6657"/>
          <a:stretch>
            <a:fillRect/>
          </a:stretch>
        </p:blipFill>
        <p:spPr>
          <a:xfrm>
            <a:off x="1062079" y="-175091"/>
            <a:ext cx="10067841" cy="7201533"/>
          </a:xfrm>
        </p:spPr>
      </p:pic>
    </p:spTree>
    <p:extLst>
      <p:ext uri="{BB962C8B-B14F-4D97-AF65-F5344CB8AC3E}">
        <p14:creationId xmlns:p14="http://schemas.microsoft.com/office/powerpoint/2010/main" val="2934016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0D8838-B841-474B-87BF-EA68315C7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err="1">
                <a:solidFill>
                  <a:srgbClr val="FF0000"/>
                </a:solidFill>
              </a:rPr>
              <a:t>Câu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hỏi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thảo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luận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E42B04-EE64-EF4C-9A96-EE0AF96CC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5.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?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đợi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lphaUcPeriod"/>
            </a:pP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đồ</a:t>
            </a:r>
            <a:endParaRPr lang="en-US" dirty="0"/>
          </a:p>
          <a:p>
            <a:pPr marL="514350" indent="-514350">
              <a:buAutoNum type="alphaUcPeriod"/>
            </a:pPr>
            <a:r>
              <a:rPr lang="en-US" dirty="0"/>
              <a:t>CT scan </a:t>
            </a:r>
            <a:r>
              <a:rPr lang="en-US" dirty="0" err="1"/>
              <a:t>não</a:t>
            </a:r>
            <a:r>
              <a:rPr lang="en-US" dirty="0"/>
              <a:t> </a:t>
            </a:r>
          </a:p>
          <a:p>
            <a:pPr marL="514350" indent="-514350">
              <a:buAutoNum type="alphaUcPeriod"/>
            </a:pPr>
            <a:r>
              <a:rPr lang="en-US" dirty="0"/>
              <a:t>MRI </a:t>
            </a:r>
            <a:r>
              <a:rPr lang="en-US" dirty="0" err="1"/>
              <a:t>não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638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7D02CE-B464-AA4F-B8EB-FC63C2C6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D5306C-C82E-4347-B791-DC6B3E85A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vi-VN" dirty="0"/>
              <a:t>Sau khi tham gia ca lâm sàng, SV có thể: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Áp dụng được bảng phân loại cơn động kinh 2017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Chỉ định được cận lâm sàng cho một trường hợp động kinh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Lựa chọn thuốc điều trị chống động kinh phù hợp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Xử trí cấp cứu trạng thái động kinh co cứng co giật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9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D00EE8-E382-C044-A08E-7A055BD8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đồ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3CB1A192-A296-2E43-BD12-CC48B5672C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 t="4394" r="15354" b="7603"/>
          <a:stretch/>
        </p:blipFill>
        <p:spPr bwMode="auto">
          <a:xfrm>
            <a:off x="1215190" y="1424329"/>
            <a:ext cx="9291445" cy="5433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xmlns="" id="{3924575C-0779-6740-B732-9A8F511F2E56}"/>
              </a:ext>
            </a:extLst>
          </p:cNvPr>
          <p:cNvSpPr/>
          <p:nvPr/>
        </p:nvSpPr>
        <p:spPr>
          <a:xfrm>
            <a:off x="838200" y="1884555"/>
            <a:ext cx="243468" cy="1884558"/>
          </a:xfrm>
          <a:prstGeom prst="lef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xmlns="" id="{6BB7DC12-DF55-594D-BB8E-FDA2999E25FB}"/>
              </a:ext>
            </a:extLst>
          </p:cNvPr>
          <p:cNvSpPr/>
          <p:nvPr/>
        </p:nvSpPr>
        <p:spPr>
          <a:xfrm>
            <a:off x="859287" y="4316692"/>
            <a:ext cx="243468" cy="1884558"/>
          </a:xfrm>
          <a:prstGeom prst="lef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E4F9855-FA22-EB42-9641-C271BEB478BF}"/>
              </a:ext>
            </a:extLst>
          </p:cNvPr>
          <p:cNvSpPr txBox="1"/>
          <p:nvPr/>
        </p:nvSpPr>
        <p:spPr>
          <a:xfrm>
            <a:off x="187890" y="2580362"/>
            <a:ext cx="52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Trái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D0A5C8E-A7A4-8C41-B622-90212A1E32DC}"/>
              </a:ext>
            </a:extLst>
          </p:cNvPr>
          <p:cNvSpPr txBox="1"/>
          <p:nvPr/>
        </p:nvSpPr>
        <p:spPr>
          <a:xfrm>
            <a:off x="175364" y="5074305"/>
            <a:ext cx="66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Phải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CFDAEE0-57F1-4B09-B6CB-2FA3EE25597D}"/>
              </a:ext>
            </a:extLst>
          </p:cNvPr>
          <p:cNvSpPr txBox="1"/>
          <p:nvPr/>
        </p:nvSpPr>
        <p:spPr>
          <a:xfrm>
            <a:off x="149087" y="165615"/>
            <a:ext cx="526774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/>
              <a:t>Trả lời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00209634-0286-A047-AA49-BF12DA5A378E}"/>
              </a:ext>
            </a:extLst>
          </p:cNvPr>
          <p:cNvSpPr/>
          <p:nvPr/>
        </p:nvSpPr>
        <p:spPr>
          <a:xfrm>
            <a:off x="2900855" y="4808483"/>
            <a:ext cx="7252138" cy="15450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0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55454A-E8CC-B941-8863-82C23ECEE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EEG?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397885E6-1152-294F-A093-540A3DC3B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EEG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sóng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18 – 56%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trẻ</a:t>
            </a:r>
            <a:r>
              <a:rPr lang="en-US" dirty="0"/>
              <a:t> </a:t>
            </a:r>
            <a:r>
              <a:rPr lang="en-US" dirty="0" err="1"/>
              <a:t>em</a:t>
            </a:r>
            <a:endParaRPr lang="en-US" dirty="0"/>
          </a:p>
          <a:p>
            <a:pPr lvl="1"/>
            <a:r>
              <a:rPr lang="en-US" dirty="0"/>
              <a:t>12 – 50%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  <a:p>
            <a:pPr lvl="1"/>
            <a:endParaRPr lang="en-US" dirty="0"/>
          </a:p>
          <a:p>
            <a:pPr marL="274638" lvl="1" indent="-220663"/>
            <a:r>
              <a:rPr lang="en-US" sz="2800" dirty="0"/>
              <a:t>EEG </a:t>
            </a:r>
            <a:r>
              <a:rPr lang="en-US" sz="2800" dirty="0" err="1"/>
              <a:t>làm</a:t>
            </a:r>
            <a:r>
              <a:rPr lang="en-US" sz="2800" dirty="0"/>
              <a:t> </a:t>
            </a:r>
            <a:r>
              <a:rPr lang="en-US" sz="2800" dirty="0" err="1"/>
              <a:t>nghiệm</a:t>
            </a:r>
            <a:r>
              <a:rPr lang="en-US" sz="2800" dirty="0"/>
              <a:t> </a:t>
            </a:r>
            <a:r>
              <a:rPr lang="en-US" sz="2800" dirty="0" err="1"/>
              <a:t>pháp</a:t>
            </a:r>
            <a:r>
              <a:rPr lang="en-US" sz="2800" dirty="0"/>
              <a:t> </a:t>
            </a:r>
            <a:r>
              <a:rPr lang="en-US" sz="2800" dirty="0" err="1"/>
              <a:t>gây</a:t>
            </a:r>
            <a:r>
              <a:rPr lang="en-US" sz="2800" dirty="0"/>
              <a:t> </a:t>
            </a:r>
            <a:r>
              <a:rPr lang="en-US" sz="2800" dirty="0" err="1"/>
              <a:t>mất</a:t>
            </a:r>
            <a:r>
              <a:rPr lang="en-US" sz="2800" dirty="0"/>
              <a:t> </a:t>
            </a:r>
            <a:r>
              <a:rPr lang="en-US" sz="2800" dirty="0" err="1"/>
              <a:t>ngủ</a:t>
            </a:r>
            <a:r>
              <a:rPr lang="en-US" sz="2800" dirty="0"/>
              <a:t>: </a:t>
            </a:r>
            <a:r>
              <a:rPr lang="en-US" sz="2800" dirty="0" err="1"/>
              <a:t>phát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 </a:t>
            </a:r>
            <a:r>
              <a:rPr lang="en-US" sz="2800" dirty="0" err="1"/>
              <a:t>thêm</a:t>
            </a:r>
            <a:r>
              <a:rPr lang="en-US" sz="2800" dirty="0"/>
              <a:t> 13 – 35% </a:t>
            </a:r>
            <a:r>
              <a:rPr lang="en-US" sz="2800" dirty="0" err="1"/>
              <a:t>có</a:t>
            </a:r>
            <a:r>
              <a:rPr lang="en-US" sz="2800" dirty="0"/>
              <a:t> EEG </a:t>
            </a:r>
            <a:r>
              <a:rPr lang="en-US" sz="2800" dirty="0" err="1"/>
              <a:t>thường</a:t>
            </a:r>
            <a:r>
              <a:rPr lang="en-US" sz="2800" dirty="0"/>
              <a:t> </a:t>
            </a:r>
            <a:r>
              <a:rPr lang="en-US" sz="2800" dirty="0" err="1"/>
              <a:t>quy</a:t>
            </a:r>
            <a:r>
              <a:rPr lang="en-US" sz="2800" dirty="0"/>
              <a:t> </a:t>
            </a:r>
            <a:r>
              <a:rPr lang="en-US" sz="2800" dirty="0" err="1"/>
              <a:t>bình</a:t>
            </a:r>
            <a:r>
              <a:rPr lang="en-US" sz="2800" dirty="0"/>
              <a:t> </a:t>
            </a:r>
            <a:r>
              <a:rPr lang="en-US" sz="2800" dirty="0" err="1"/>
              <a:t>thường</a:t>
            </a:r>
            <a:endParaRPr lang="en-US" sz="2800" dirty="0"/>
          </a:p>
          <a:p>
            <a:pPr marL="53975" lvl="1" indent="0">
              <a:buNone/>
            </a:pPr>
            <a:endParaRPr lang="en-US" sz="2800" dirty="0"/>
          </a:p>
          <a:p>
            <a:pPr marL="53975" lvl="1" indent="0">
              <a:buNone/>
            </a:pPr>
            <a:endParaRPr lang="en-US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0CDBB7E-F8A7-034C-9CE3-48B3E4E53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99824" y="6129337"/>
            <a:ext cx="6253976" cy="365125"/>
          </a:xfrm>
        </p:spPr>
        <p:txBody>
          <a:bodyPr/>
          <a:lstStyle/>
          <a:p>
            <a:r>
              <a:rPr lang="en-US" dirty="0"/>
              <a:t>J </a:t>
            </a:r>
            <a:r>
              <a:rPr lang="en-US" dirty="0" err="1"/>
              <a:t>Clin</a:t>
            </a:r>
            <a:r>
              <a:rPr lang="en-US" dirty="0"/>
              <a:t> </a:t>
            </a:r>
            <a:r>
              <a:rPr lang="en-US" dirty="0" err="1"/>
              <a:t>Neurophysiol</a:t>
            </a:r>
            <a:r>
              <a:rPr lang="en-US" dirty="0"/>
              <a:t>. 2010 Aug;27(4):239-48. </a:t>
            </a:r>
            <a:r>
              <a:rPr lang="en-US" dirty="0" err="1"/>
              <a:t>doi</a:t>
            </a:r>
            <a:r>
              <a:rPr lang="en-US" dirty="0"/>
              <a:t>: 10.1097/WNP.0b013e3181ea4288.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4CC14F4-26B9-4DDC-BE5A-30933DCE256B}"/>
              </a:ext>
            </a:extLst>
          </p:cNvPr>
          <p:cNvSpPr txBox="1"/>
          <p:nvPr/>
        </p:nvSpPr>
        <p:spPr>
          <a:xfrm>
            <a:off x="149087" y="165615"/>
            <a:ext cx="526774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/>
              <a:t>Trả lời</a:t>
            </a:r>
          </a:p>
        </p:txBody>
      </p:sp>
    </p:spTree>
    <p:extLst>
      <p:ext uri="{BB962C8B-B14F-4D97-AF65-F5344CB8AC3E}">
        <p14:creationId xmlns:p14="http://schemas.microsoft.com/office/powerpoint/2010/main" val="663727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8EAF52-4D7D-3548-B034-6568A4BFE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00874" cy="1325563"/>
          </a:xfrm>
        </p:spPr>
        <p:txBody>
          <a:bodyPr/>
          <a:lstStyle/>
          <a:p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sọ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(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khuyết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?)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5C9C812-D7C8-F74A-8296-032A56FD95E1}"/>
              </a:ext>
            </a:extLst>
          </p:cNvPr>
          <p:cNvSpPr txBox="1"/>
          <p:nvPr/>
        </p:nvSpPr>
        <p:spPr>
          <a:xfrm>
            <a:off x="149087" y="165615"/>
            <a:ext cx="526774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/>
              <a:t>Trả lời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xmlns="" id="{BF79896D-8ED0-C945-9074-3E8B162F210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98439927"/>
              </p:ext>
            </p:extLst>
          </p:nvPr>
        </p:nvGraphicFramePr>
        <p:xfrm>
          <a:off x="838200" y="1825625"/>
          <a:ext cx="10515600" cy="43776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xmlns="" val="17462415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xmlns="" val="1227131960"/>
                    </a:ext>
                  </a:extLst>
                </a:gridCol>
              </a:tblGrid>
              <a:tr h="30953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CT scan não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86" marR="548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MRI sọ não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86" marR="54886" marT="0" marB="0"/>
                </a:tc>
                <a:extLst>
                  <a:ext uri="{0D108BD9-81ED-4DB2-BD59-A6C34878D82A}">
                    <a16:rowId xmlns:a16="http://schemas.microsoft.com/office/drawing/2014/main" xmlns="" val="307487947"/>
                  </a:ext>
                </a:extLst>
              </a:tr>
              <a:tr h="30953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800" b="0" dirty="0">
                          <a:effectLst/>
                        </a:rPr>
                        <a:t>Ưu điểm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86" marR="548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86" marR="54886" marT="0" marB="0"/>
                </a:tc>
                <a:extLst>
                  <a:ext uri="{0D108BD9-81ED-4DB2-BD59-A6C34878D82A}">
                    <a16:rowId xmlns:a16="http://schemas.microsoft.com/office/drawing/2014/main" xmlns="" val="2200569486"/>
                  </a:ext>
                </a:extLst>
              </a:tr>
              <a:tr h="2005942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itchFamily="2" charset="2"/>
                        <a:buChar char=""/>
                      </a:pPr>
                      <a:r>
                        <a:rPr lang="vi-VN" sz="2000" b="0" dirty="0">
                          <a:effectLst/>
                        </a:rPr>
                        <a:t>Nhanh</a:t>
                      </a:r>
                      <a:endParaRPr lang="en-US" sz="20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itchFamily="2" charset="2"/>
                        <a:buChar char=""/>
                      </a:pPr>
                      <a:r>
                        <a:rPr lang="vi-VN" sz="2000" b="0" dirty="0">
                          <a:effectLst/>
                        </a:rPr>
                        <a:t>Có thể làm ở cấp cứu</a:t>
                      </a:r>
                      <a:endParaRPr lang="en-US" sz="20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itchFamily="2" charset="2"/>
                        <a:buChar char=""/>
                      </a:pPr>
                      <a:r>
                        <a:rPr lang="vi-VN" sz="2000" b="0" dirty="0">
                          <a:effectLst/>
                        </a:rPr>
                        <a:t>Giá thành rẻ </a:t>
                      </a:r>
                      <a:endParaRPr lang="en-US" sz="2000" b="0" dirty="0">
                        <a:effectLst/>
                      </a:endParaRPr>
                    </a:p>
                    <a:p>
                      <a:pPr marL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2000" b="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sym typeface="Wingdings" pitchFamily="2" charset="2"/>
                        </a:rPr>
                        <a:t></a:t>
                      </a:r>
                      <a:r>
                        <a:rPr lang="vi-VN" sz="2000" b="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 lựa chọn khi BN cấp cứu cần loại trừ tổn thương não cấp (CTSN, xuất huyết)</a:t>
                      </a:r>
                      <a:endParaRPr lang="en-US" sz="2000" b="0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86" marR="54886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itchFamily="2" charset="2"/>
                        <a:buChar char=""/>
                      </a:pPr>
                      <a:r>
                        <a:rPr lang="vi-VN" sz="2000" b="0" dirty="0">
                          <a:effectLst/>
                        </a:rPr>
                        <a:t>Khảo sát tốt được mô mềm, đăc biệt là những tổn thương gây động kinh (vùng thái dương trong, dị tật não, dị dạng phát triển vỏ não)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86" marR="54886" marT="0" marB="0"/>
                </a:tc>
                <a:extLst>
                  <a:ext uri="{0D108BD9-81ED-4DB2-BD59-A6C34878D82A}">
                    <a16:rowId xmlns:a16="http://schemas.microsoft.com/office/drawing/2014/main" xmlns="" val="3110287518"/>
                  </a:ext>
                </a:extLst>
              </a:tr>
              <a:tr h="3280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2000" b="0">
                          <a:effectLst/>
                        </a:rPr>
                        <a:t>Khuyết điểm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86" marR="54886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2000" b="0" dirty="0">
                          <a:effectLst/>
                        </a:rPr>
                        <a:t> 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86" marR="54886" marT="0" marB="0"/>
                </a:tc>
                <a:extLst>
                  <a:ext uri="{0D108BD9-81ED-4DB2-BD59-A6C34878D82A}">
                    <a16:rowId xmlns:a16="http://schemas.microsoft.com/office/drawing/2014/main" xmlns="" val="1018420527"/>
                  </a:ext>
                </a:extLst>
              </a:tr>
              <a:tr h="1398226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itchFamily="2" charset="2"/>
                        <a:buChar char=""/>
                      </a:pPr>
                      <a:r>
                        <a:rPr lang="vi-VN" sz="2000" b="0">
                          <a:effectLst/>
                        </a:rPr>
                        <a:t>Tỉ lệ phát hiện tổn thương thấp (30%, chủ yếu là vôi hoá, u não lớn)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86" marR="54886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itchFamily="2" charset="2"/>
                        <a:buChar char=""/>
                      </a:pPr>
                      <a:r>
                        <a:rPr lang="vi-VN" sz="2000" b="0" dirty="0">
                          <a:effectLst/>
                        </a:rPr>
                        <a:t>Thời gian chụp kéo dài hơn</a:t>
                      </a:r>
                      <a:endParaRPr lang="en-US" sz="20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itchFamily="2" charset="2"/>
                        <a:buChar char=""/>
                      </a:pPr>
                      <a:r>
                        <a:rPr lang="vi-VN" sz="2000" b="0" dirty="0">
                          <a:effectLst/>
                        </a:rPr>
                        <a:t>Giá thành cao</a:t>
                      </a:r>
                      <a:endParaRPr lang="en-US" sz="20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itchFamily="2" charset="2"/>
                        <a:buChar char=""/>
                      </a:pPr>
                      <a:r>
                        <a:rPr lang="vi-VN" sz="2000" b="0" dirty="0">
                          <a:effectLst/>
                        </a:rPr>
                        <a:t>Có thể không sẵn có</a:t>
                      </a:r>
                      <a:endParaRPr lang="en-US" sz="20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itchFamily="2" charset="2"/>
                        <a:buChar char=""/>
                      </a:pPr>
                      <a:r>
                        <a:rPr lang="vi-VN" sz="2000" b="0" dirty="0">
                          <a:effectLst/>
                        </a:rPr>
                        <a:t>Cần BS có kinh nghiệm đọc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86" marR="54886" marT="0" marB="0"/>
                </a:tc>
                <a:extLst>
                  <a:ext uri="{0D108BD9-81ED-4DB2-BD59-A6C34878D82A}">
                    <a16:rowId xmlns:a16="http://schemas.microsoft.com/office/drawing/2014/main" xmlns="" val="1772773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06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02CD87-54E6-4E4B-94A1-232F07EE6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kinh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8BD5AC-0404-1348-8BB4-0B0F28AA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CT scan </a:t>
            </a:r>
            <a:r>
              <a:rPr lang="en-US" dirty="0" err="1"/>
              <a:t>sọ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thấp</a:t>
            </a:r>
            <a:r>
              <a:rPr lang="en-US" dirty="0"/>
              <a:t>, </a:t>
            </a:r>
            <a:r>
              <a:rPr lang="en-US" dirty="0" err="1"/>
              <a:t>khoảng</a:t>
            </a:r>
            <a:r>
              <a:rPr lang="en-US" dirty="0"/>
              <a:t> 30% (</a:t>
            </a:r>
            <a:r>
              <a:rPr lang="en-US" dirty="0">
                <a:hlinkClick r:id="rId2"/>
              </a:rPr>
              <a:t>Bronen et al., 1996</a:t>
            </a:r>
            <a:r>
              <a:rPr lang="en-US" dirty="0"/>
              <a:t>). </a:t>
            </a:r>
          </a:p>
          <a:p>
            <a:endParaRPr lang="en-US" dirty="0"/>
          </a:p>
          <a:p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MRI, </a:t>
            </a:r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trừ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hay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cục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“</a:t>
            </a:r>
            <a:r>
              <a:rPr lang="en-US" dirty="0" err="1"/>
              <a:t>lành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” (Rolandic, Panayiotopoulos type)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chống</a:t>
            </a:r>
            <a:r>
              <a:rPr lang="en-US" dirty="0"/>
              <a:t> ĐK (AEDs) 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>
                <a:hlinkClick r:id="rId3"/>
              </a:rPr>
              <a:t>Commission on Neuroimaging of the International League Against Epilepsy, 1997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6AC7DD2-1FC4-42CF-AB4C-1658AE43C694}"/>
              </a:ext>
            </a:extLst>
          </p:cNvPr>
          <p:cNvSpPr txBox="1"/>
          <p:nvPr/>
        </p:nvSpPr>
        <p:spPr>
          <a:xfrm>
            <a:off x="149087" y="165615"/>
            <a:ext cx="526774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/>
              <a:t>Trả lời</a:t>
            </a:r>
          </a:p>
        </p:txBody>
      </p:sp>
    </p:spTree>
    <p:extLst>
      <p:ext uri="{BB962C8B-B14F-4D97-AF65-F5344CB8AC3E}">
        <p14:creationId xmlns:p14="http://schemas.microsoft.com/office/powerpoint/2010/main" val="639965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7BBA544-F45F-A048-A4EB-711D24C3A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D56CDA0C-89F4-6949-8CD8-5BBAA6D90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6FA0493-740D-514D-B223-F7BE107FBE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3" r="5682"/>
          <a:stretch/>
        </p:blipFill>
        <p:spPr>
          <a:xfrm>
            <a:off x="6299200" y="-1504"/>
            <a:ext cx="6031992" cy="6859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12F1D2D-B055-6745-A1D1-90EC0A18F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399" y="-1503"/>
            <a:ext cx="6556658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xmlns="" id="{2E920A4C-DD18-234D-A79F-9377812A2955}"/>
              </a:ext>
            </a:extLst>
          </p:cNvPr>
          <p:cNvSpPr/>
          <p:nvPr/>
        </p:nvSpPr>
        <p:spPr>
          <a:xfrm>
            <a:off x="1365395" y="2456274"/>
            <a:ext cx="1771506" cy="15450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90263965-A410-5D41-BCE7-998F7B2FBBBE}"/>
              </a:ext>
            </a:extLst>
          </p:cNvPr>
          <p:cNvSpPr/>
          <p:nvPr/>
        </p:nvSpPr>
        <p:spPr>
          <a:xfrm>
            <a:off x="7154172" y="3057741"/>
            <a:ext cx="1916472" cy="15450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03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8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epilepsy classif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929" y="188259"/>
            <a:ext cx="8768141" cy="652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18826C55-BC02-E04D-98F5-624B758D8C8F}"/>
              </a:ext>
            </a:extLst>
          </p:cNvPr>
          <p:cNvSpPr/>
          <p:nvPr/>
        </p:nvSpPr>
        <p:spPr>
          <a:xfrm>
            <a:off x="3178098" y="1121975"/>
            <a:ext cx="4991811" cy="11374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Cơn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 </a:t>
            </a:r>
            <a:r>
              <a:rPr lang="en-US" sz="2000" dirty="0" err="1"/>
              <a:t>kinh</a:t>
            </a:r>
            <a:r>
              <a:rPr lang="en-US" sz="2000" dirty="0"/>
              <a:t> </a:t>
            </a:r>
            <a:r>
              <a:rPr lang="en-US" sz="2000" dirty="0" err="1"/>
              <a:t>cục</a:t>
            </a:r>
            <a:r>
              <a:rPr lang="en-US" sz="2000" dirty="0"/>
              <a:t> </a:t>
            </a:r>
            <a:r>
              <a:rPr lang="en-US" sz="2000" dirty="0" err="1"/>
              <a:t>bộ</a:t>
            </a:r>
            <a:r>
              <a:rPr lang="en-US" sz="2000" dirty="0"/>
              <a:t> </a:t>
            </a:r>
            <a:r>
              <a:rPr lang="en-US" sz="2000" dirty="0" err="1"/>
              <a:t>suy</a:t>
            </a:r>
            <a:r>
              <a:rPr lang="en-US" sz="2000" dirty="0"/>
              <a:t> </a:t>
            </a:r>
            <a:r>
              <a:rPr lang="en-US" sz="2000" dirty="0" err="1"/>
              <a:t>giảm</a:t>
            </a:r>
            <a:r>
              <a:rPr lang="en-US" sz="2000" dirty="0"/>
              <a:t> </a:t>
            </a:r>
            <a:r>
              <a:rPr lang="en-US" sz="2000" dirty="0" err="1"/>
              <a:t>ý</a:t>
            </a:r>
            <a:r>
              <a:rPr lang="en-US" sz="2000" dirty="0"/>
              <a:t> </a:t>
            </a:r>
            <a:r>
              <a:rPr lang="en-US" sz="2000" dirty="0" err="1"/>
              <a:t>thức</a:t>
            </a:r>
            <a:endParaRPr lang="en-US" sz="2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95EA5F56-9CBB-EE46-BBF2-1FBA6F87AEA1}"/>
              </a:ext>
            </a:extLst>
          </p:cNvPr>
          <p:cNvSpPr/>
          <p:nvPr/>
        </p:nvSpPr>
        <p:spPr>
          <a:xfrm>
            <a:off x="9043639" y="1787220"/>
            <a:ext cx="1436431" cy="732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Xơ</a:t>
            </a:r>
            <a:r>
              <a:rPr lang="en-US" sz="2000" dirty="0"/>
              <a:t> </a:t>
            </a:r>
            <a:r>
              <a:rPr lang="en-US" sz="2000" dirty="0" err="1"/>
              <a:t>hải</a:t>
            </a:r>
            <a:r>
              <a:rPr lang="en-US" sz="2000" dirty="0"/>
              <a:t> </a:t>
            </a:r>
            <a:r>
              <a:rPr lang="en-US" sz="2000" dirty="0" err="1"/>
              <a:t>mã</a:t>
            </a:r>
            <a:r>
              <a:rPr lang="en-US" sz="2000" dirty="0"/>
              <a:t> (P)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6610049B-0994-464C-BE74-49A1D06EF5A0}"/>
              </a:ext>
            </a:extLst>
          </p:cNvPr>
          <p:cNvSpPr/>
          <p:nvPr/>
        </p:nvSpPr>
        <p:spPr>
          <a:xfrm>
            <a:off x="2417736" y="3208149"/>
            <a:ext cx="6625903" cy="1497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Động</a:t>
            </a:r>
            <a:r>
              <a:rPr lang="en-US" sz="2800" dirty="0"/>
              <a:t> </a:t>
            </a:r>
            <a:r>
              <a:rPr lang="en-US" sz="2800" dirty="0" err="1"/>
              <a:t>kinh</a:t>
            </a:r>
            <a:r>
              <a:rPr lang="en-US" sz="2800" dirty="0"/>
              <a:t> </a:t>
            </a:r>
            <a:r>
              <a:rPr lang="en-US" sz="2800" dirty="0" err="1"/>
              <a:t>cục</a:t>
            </a:r>
            <a:r>
              <a:rPr lang="en-US" sz="2800" dirty="0"/>
              <a:t> </a:t>
            </a:r>
            <a:r>
              <a:rPr lang="en-US" sz="2800" dirty="0" err="1"/>
              <a:t>bộ</a:t>
            </a:r>
            <a:r>
              <a:rPr lang="en-US" sz="2800" dirty="0"/>
              <a:t> </a:t>
            </a:r>
            <a:r>
              <a:rPr lang="en-US" sz="2800" dirty="0" err="1"/>
              <a:t>suy</a:t>
            </a:r>
            <a:r>
              <a:rPr lang="en-US" sz="2800" dirty="0"/>
              <a:t> </a:t>
            </a:r>
            <a:r>
              <a:rPr lang="en-US" sz="2800" dirty="0" err="1"/>
              <a:t>giảm</a:t>
            </a:r>
            <a:r>
              <a:rPr lang="en-US" sz="2800" dirty="0"/>
              <a:t> </a:t>
            </a:r>
            <a:r>
              <a:rPr lang="en-US" sz="2800" dirty="0" err="1"/>
              <a:t>ý</a:t>
            </a:r>
            <a:r>
              <a:rPr lang="en-US" sz="2800" dirty="0"/>
              <a:t> </a:t>
            </a:r>
            <a:r>
              <a:rPr lang="en-US" sz="2800" dirty="0" err="1"/>
              <a:t>thức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F1AF80F-98F4-4FC1-BA21-B1199C3DF8BD}"/>
              </a:ext>
            </a:extLst>
          </p:cNvPr>
          <p:cNvSpPr txBox="1"/>
          <p:nvPr/>
        </p:nvSpPr>
        <p:spPr>
          <a:xfrm>
            <a:off x="149087" y="165615"/>
            <a:ext cx="526774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/>
              <a:t>Trả lời</a:t>
            </a:r>
          </a:p>
        </p:txBody>
      </p:sp>
    </p:spTree>
    <p:extLst>
      <p:ext uri="{BB962C8B-B14F-4D97-AF65-F5344CB8AC3E}">
        <p14:creationId xmlns:p14="http://schemas.microsoft.com/office/powerpoint/2010/main" val="293662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0D8838-B841-474B-87BF-EA68315C7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err="1">
                <a:solidFill>
                  <a:srgbClr val="FF0000"/>
                </a:solidFill>
              </a:rPr>
              <a:t>Câu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hỏi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thảo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luận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E42B04-EE64-EF4C-9A96-EE0AF96CC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6. BN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chống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.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?</a:t>
            </a:r>
          </a:p>
          <a:p>
            <a:pPr marL="514350" indent="-514350">
              <a:buAutoNum type="alphaUcPeriod"/>
            </a:pPr>
            <a:r>
              <a:rPr lang="en-US" dirty="0"/>
              <a:t>Valproate (VPA)</a:t>
            </a:r>
          </a:p>
          <a:p>
            <a:pPr marL="514350" indent="-514350">
              <a:buAutoNum type="alphaUcPeriod"/>
            </a:pPr>
            <a:r>
              <a:rPr lang="en-US" dirty="0"/>
              <a:t>Carbamazepine (CBZ)</a:t>
            </a:r>
          </a:p>
          <a:p>
            <a:pPr marL="514350" indent="-514350">
              <a:buAutoNum type="alphaUcPeriod"/>
            </a:pPr>
            <a:r>
              <a:rPr lang="en-US" dirty="0"/>
              <a:t>Levetiracetam (LEV)</a:t>
            </a:r>
          </a:p>
          <a:p>
            <a:pPr marL="514350" indent="-514350">
              <a:buAutoNum type="alphaUcPeriod"/>
            </a:pPr>
            <a:r>
              <a:rPr lang="en-US" dirty="0"/>
              <a:t>Phenobarbital (PB)</a:t>
            </a:r>
          </a:p>
        </p:txBody>
      </p:sp>
    </p:spTree>
    <p:extLst>
      <p:ext uri="{BB962C8B-B14F-4D97-AF65-F5344CB8AC3E}">
        <p14:creationId xmlns:p14="http://schemas.microsoft.com/office/powerpoint/2010/main" val="3905520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34CD60-91A0-014F-B586-7899A8767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 </a:t>
            </a:r>
            <a:r>
              <a:rPr lang="en-US" dirty="0" err="1"/>
              <a:t>của</a:t>
            </a:r>
            <a:r>
              <a:rPr lang="en-US" dirty="0"/>
              <a:t> ILAE 2013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A1D2FB-5B18-9B49-A8F5-36794E447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600" i="1" spc="-20" dirty="0" err="1"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sz="3600" i="1" spc="-20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3600" i="1" spc="-20" dirty="0" err="1">
                <a:latin typeface="+mj-lt"/>
                <a:ea typeface="Times New Roman" panose="02020603050405020304" pitchFamily="18" charset="0"/>
              </a:rPr>
              <a:t>cơn</a:t>
            </a:r>
            <a:r>
              <a:rPr lang="en-US" sz="3600" i="1" spc="-20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3600" i="1" spc="-20" dirty="0" err="1">
                <a:latin typeface="+mj-lt"/>
                <a:ea typeface="Times New Roman" panose="02020603050405020304" pitchFamily="18" charset="0"/>
              </a:rPr>
              <a:t>động</a:t>
            </a:r>
            <a:r>
              <a:rPr lang="en-US" sz="3600" i="1" spc="-20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3600" i="1" spc="-20" dirty="0" err="1">
                <a:latin typeface="+mj-lt"/>
                <a:ea typeface="Times New Roman" panose="02020603050405020304" pitchFamily="18" charset="0"/>
              </a:rPr>
              <a:t>kinh</a:t>
            </a:r>
            <a:r>
              <a:rPr lang="en-US" sz="3600" i="1" spc="-20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3600" i="1" spc="-20" dirty="0" err="1">
                <a:latin typeface="+mj-lt"/>
                <a:ea typeface="Times New Roman" panose="02020603050405020304" pitchFamily="18" charset="0"/>
              </a:rPr>
              <a:t>cục</a:t>
            </a:r>
            <a:r>
              <a:rPr lang="en-US" sz="3600" i="1" spc="-20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3600" i="1" spc="-20" dirty="0" err="1">
                <a:latin typeface="+mj-lt"/>
                <a:ea typeface="Times New Roman" panose="02020603050405020304" pitchFamily="18" charset="0"/>
              </a:rPr>
              <a:t>bộ</a:t>
            </a:r>
            <a:r>
              <a:rPr lang="en-US" sz="3600" i="1" spc="-20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3600" i="1" spc="-20" dirty="0" err="1">
                <a:latin typeface="+mj-lt"/>
                <a:ea typeface="Times New Roman" panose="02020603050405020304" pitchFamily="18" charset="0"/>
              </a:rPr>
              <a:t>ở</a:t>
            </a:r>
            <a:r>
              <a:rPr lang="en-US" sz="3600" i="1" spc="-20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3600" i="1" spc="-20" dirty="0" err="1">
                <a:latin typeface="+mj-lt"/>
                <a:ea typeface="Times New Roman" panose="02020603050405020304" pitchFamily="18" charset="0"/>
              </a:rPr>
              <a:t>người</a:t>
            </a:r>
            <a:r>
              <a:rPr lang="en-US" sz="3600" i="1" spc="-20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3600" i="1" spc="-20" dirty="0" err="1">
                <a:latin typeface="+mj-lt"/>
                <a:ea typeface="Times New Roman" panose="02020603050405020304" pitchFamily="18" charset="0"/>
              </a:rPr>
              <a:t>lớn</a:t>
            </a:r>
            <a:endParaRPr lang="en-US" sz="3600" i="1" spc="-20" dirty="0">
              <a:latin typeface="+mj-lt"/>
              <a:ea typeface="Times New Roman" panose="02020603050405020304" pitchFamily="18" charset="0"/>
            </a:endParaRPr>
          </a:p>
          <a:p>
            <a:pPr marL="1371600" lvl="3" indent="0" algn="just">
              <a:spcBef>
                <a:spcPts val="600"/>
              </a:spcBef>
              <a:buNone/>
              <a:tabLst>
                <a:tab pos="450215" algn="l"/>
              </a:tabLst>
            </a:pPr>
            <a:r>
              <a:rPr lang="en-US" sz="3600" spc="-20" dirty="0" err="1">
                <a:latin typeface="+mj-lt"/>
                <a:ea typeface="Times New Roman" panose="02020603050405020304" pitchFamily="18" charset="0"/>
              </a:rPr>
              <a:t>Mức</a:t>
            </a:r>
            <a:r>
              <a:rPr lang="en-US" sz="3600" spc="-20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3600" spc="-20" dirty="0" err="1">
                <a:latin typeface="+mj-lt"/>
                <a:ea typeface="Times New Roman" panose="02020603050405020304" pitchFamily="18" charset="0"/>
              </a:rPr>
              <a:t>độ</a:t>
            </a:r>
            <a:r>
              <a:rPr lang="en-US" sz="3600" spc="-20" dirty="0">
                <a:latin typeface="+mj-lt"/>
                <a:ea typeface="Times New Roman" panose="02020603050405020304" pitchFamily="18" charset="0"/>
              </a:rPr>
              <a:t> A: </a:t>
            </a:r>
            <a:r>
              <a:rPr lang="en-US" sz="3600" b="1" spc="-20" dirty="0">
                <a:latin typeface="+mj-lt"/>
                <a:ea typeface="Times New Roman" panose="02020603050405020304" pitchFamily="18" charset="0"/>
              </a:rPr>
              <a:t>CBZ, LEV</a:t>
            </a:r>
            <a:r>
              <a:rPr lang="en-US" sz="3600" spc="-20" dirty="0">
                <a:latin typeface="+mj-lt"/>
                <a:ea typeface="Times New Roman" panose="02020603050405020304" pitchFamily="18" charset="0"/>
              </a:rPr>
              <a:t>, PHT, ZNS</a:t>
            </a:r>
            <a:endParaRPr lang="en-US" sz="3600" dirty="0">
              <a:latin typeface="+mj-lt"/>
              <a:ea typeface="Times New Roman" panose="02020603050405020304" pitchFamily="18" charset="0"/>
            </a:endParaRPr>
          </a:p>
          <a:p>
            <a:pPr marL="1371600" lvl="3" indent="0" algn="just">
              <a:spcBef>
                <a:spcPts val="600"/>
              </a:spcBef>
              <a:buNone/>
              <a:tabLst>
                <a:tab pos="450215" algn="l"/>
              </a:tabLst>
            </a:pPr>
            <a:r>
              <a:rPr lang="en-US" sz="3600" spc="-20" dirty="0" err="1">
                <a:latin typeface="+mj-lt"/>
                <a:ea typeface="Times New Roman" panose="02020603050405020304" pitchFamily="18" charset="0"/>
              </a:rPr>
              <a:t>Mức</a:t>
            </a:r>
            <a:r>
              <a:rPr lang="en-US" sz="3600" spc="-20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3600" spc="-20" dirty="0" err="1">
                <a:latin typeface="+mj-lt"/>
                <a:ea typeface="Times New Roman" panose="02020603050405020304" pitchFamily="18" charset="0"/>
              </a:rPr>
              <a:t>độ</a:t>
            </a:r>
            <a:r>
              <a:rPr lang="en-US" sz="3600" spc="-20" dirty="0">
                <a:latin typeface="+mj-lt"/>
                <a:ea typeface="Times New Roman" panose="02020603050405020304" pitchFamily="18" charset="0"/>
              </a:rPr>
              <a:t> B: VPA</a:t>
            </a:r>
            <a:endParaRPr lang="en-US" sz="3600" dirty="0">
              <a:latin typeface="+mj-lt"/>
              <a:ea typeface="Times New Roman" panose="02020603050405020304" pitchFamily="18" charset="0"/>
            </a:endParaRPr>
          </a:p>
          <a:p>
            <a:pPr marL="1371600" lvl="3" indent="0" algn="just">
              <a:spcBef>
                <a:spcPts val="600"/>
              </a:spcBef>
              <a:buNone/>
              <a:tabLst>
                <a:tab pos="450215" algn="l"/>
              </a:tabLst>
            </a:pPr>
            <a:r>
              <a:rPr lang="en-US" sz="3600" spc="-20" dirty="0" err="1">
                <a:latin typeface="+mj-lt"/>
                <a:ea typeface="Times New Roman" panose="02020603050405020304" pitchFamily="18" charset="0"/>
              </a:rPr>
              <a:t>Mức</a:t>
            </a:r>
            <a:r>
              <a:rPr lang="en-US" sz="3600" spc="-20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3600" spc="-20" dirty="0" err="1">
                <a:latin typeface="+mj-lt"/>
                <a:ea typeface="Times New Roman" panose="02020603050405020304" pitchFamily="18" charset="0"/>
              </a:rPr>
              <a:t>độ</a:t>
            </a:r>
            <a:r>
              <a:rPr lang="en-US" sz="3600" spc="-20" dirty="0">
                <a:latin typeface="+mj-lt"/>
                <a:ea typeface="Times New Roman" panose="02020603050405020304" pitchFamily="18" charset="0"/>
              </a:rPr>
              <a:t> C: GBP, LTG, OXC, PB, TPM, VGB</a:t>
            </a:r>
            <a:endParaRPr lang="en-US" sz="3600" dirty="0">
              <a:latin typeface="+mj-lt"/>
              <a:ea typeface="Times New Roman" panose="02020603050405020304" pitchFamily="18" charset="0"/>
            </a:endParaRPr>
          </a:p>
          <a:p>
            <a:pPr marL="1371600" lvl="3" indent="0" algn="just">
              <a:spcBef>
                <a:spcPts val="600"/>
              </a:spcBef>
              <a:buNone/>
              <a:tabLst>
                <a:tab pos="450215" algn="l"/>
              </a:tabLst>
            </a:pPr>
            <a:r>
              <a:rPr lang="en-US" sz="3600" spc="-20" dirty="0" err="1">
                <a:latin typeface="+mj-lt"/>
                <a:ea typeface="Times New Roman" panose="02020603050405020304" pitchFamily="18" charset="0"/>
              </a:rPr>
              <a:t>Mức</a:t>
            </a:r>
            <a:r>
              <a:rPr lang="en-US" sz="3600" spc="-20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3600" spc="-20" dirty="0" err="1">
                <a:latin typeface="+mj-lt"/>
                <a:ea typeface="Times New Roman" panose="02020603050405020304" pitchFamily="18" charset="0"/>
              </a:rPr>
              <a:t>độ</a:t>
            </a:r>
            <a:r>
              <a:rPr lang="en-US" sz="3600" spc="-20" dirty="0">
                <a:latin typeface="+mj-lt"/>
                <a:ea typeface="Times New Roman" panose="02020603050405020304" pitchFamily="18" charset="0"/>
              </a:rPr>
              <a:t> D: CZP, PRM</a:t>
            </a:r>
            <a:endParaRPr lang="en-US" sz="3600" dirty="0"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7DC8F09-5F1A-6741-BCE3-87A07848C3C7}"/>
              </a:ext>
            </a:extLst>
          </p:cNvPr>
          <p:cNvSpPr txBox="1"/>
          <p:nvPr/>
        </p:nvSpPr>
        <p:spPr>
          <a:xfrm>
            <a:off x="149087" y="165615"/>
            <a:ext cx="526774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/>
              <a:t>Trả lời</a:t>
            </a:r>
          </a:p>
        </p:txBody>
      </p:sp>
    </p:spTree>
    <p:extLst>
      <p:ext uri="{BB962C8B-B14F-4D97-AF65-F5344CB8AC3E}">
        <p14:creationId xmlns:p14="http://schemas.microsoft.com/office/powerpoint/2010/main" val="3320741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8F1EF8-A050-EB42-A09B-3744F5661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Nguy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dị</a:t>
            </a:r>
            <a:r>
              <a:rPr lang="en-US" dirty="0"/>
              <a:t> </a:t>
            </a:r>
            <a:r>
              <a:rPr lang="en-US" dirty="0" err="1"/>
              <a:t>tật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chống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kinh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D6C7CD01-0BB0-234B-B416-D39656878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80" y="1779896"/>
            <a:ext cx="7252230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BF163AF-20D2-D442-B400-92D1D3999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871" y="1791047"/>
            <a:ext cx="4130402" cy="4059411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50EBBF0F-9777-044D-8D90-1AA8EE50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7583673" cy="365125"/>
          </a:xfrm>
        </p:spPr>
        <p:txBody>
          <a:bodyPr/>
          <a:lstStyle/>
          <a:p>
            <a:r>
              <a:rPr lang="en-US" dirty="0"/>
              <a:t>Comparative safety of antiepileptic drugs during pregnancy
S. Hernández-Díaz, C.R. Smith, A. Shen, R. </a:t>
            </a:r>
            <a:r>
              <a:rPr lang="en-US" dirty="0" err="1"/>
              <a:t>Mittendorf</a:t>
            </a:r>
            <a:r>
              <a:rPr lang="en-US" dirty="0"/>
              <a:t>, W.A. Hauser, M. </a:t>
            </a:r>
            <a:r>
              <a:rPr lang="en-US" dirty="0" err="1"/>
              <a:t>Yerby</a:t>
            </a:r>
            <a:r>
              <a:rPr lang="en-US" dirty="0"/>
              <a:t>, L.B. Holmes, For the North American AED Pregnancy Registry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0FFCBD4-0BB1-D248-AAA9-5697B3D307A2}"/>
              </a:ext>
            </a:extLst>
          </p:cNvPr>
          <p:cNvSpPr txBox="1"/>
          <p:nvPr/>
        </p:nvSpPr>
        <p:spPr>
          <a:xfrm>
            <a:off x="149087" y="165615"/>
            <a:ext cx="526774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/>
              <a:t>Trả lời</a:t>
            </a:r>
          </a:p>
        </p:txBody>
      </p:sp>
    </p:spTree>
    <p:extLst>
      <p:ext uri="{BB962C8B-B14F-4D97-AF65-F5344CB8AC3E}">
        <p14:creationId xmlns:p14="http://schemas.microsoft.com/office/powerpoint/2010/main" val="693835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6EFE12-56D6-9E41-9343-FFA1D4F6B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118959-3367-8746-B6B2-548BE40F2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BN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Carbamazepine,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cơn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1 </a:t>
            </a:r>
            <a:r>
              <a:rPr lang="en-US" dirty="0" err="1"/>
              <a:t>năm</a:t>
            </a:r>
            <a:r>
              <a:rPr lang="en-US" dirty="0"/>
              <a:t>. BN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quê</a:t>
            </a:r>
            <a:r>
              <a:rPr lang="en-US" dirty="0"/>
              <a:t> </a:t>
            </a:r>
            <a:r>
              <a:rPr lang="en-US" dirty="0" err="1"/>
              <a:t>thăm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, </a:t>
            </a:r>
            <a:r>
              <a:rPr lang="en-US" dirty="0" err="1"/>
              <a:t>quên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ngưng</a:t>
            </a:r>
            <a:r>
              <a:rPr lang="en-US" dirty="0"/>
              <a:t> </a:t>
            </a:r>
            <a:r>
              <a:rPr lang="en-US" dirty="0" err="1"/>
              <a:t>uống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1 </a:t>
            </a:r>
            <a:r>
              <a:rPr lang="en-US" dirty="0" err="1"/>
              <a:t>tuần</a:t>
            </a:r>
            <a:r>
              <a:rPr lang="en-US" dirty="0"/>
              <a:t>. BN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3 </a:t>
            </a:r>
            <a:r>
              <a:rPr lang="en-US" dirty="0" err="1"/>
              <a:t>cơn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cục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nhập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khoa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cấp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cứu</a:t>
            </a:r>
            <a:endParaRPr lang="en-US" dirty="0">
              <a:sym typeface="Wingdings" pitchFamily="2" charset="2"/>
            </a:endParaRPr>
          </a:p>
          <a:p>
            <a:r>
              <a:rPr lang="en-US" dirty="0" err="1">
                <a:sym typeface="Wingdings" pitchFamily="2" charset="2"/>
              </a:rPr>
              <a:t>Tại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cấp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cứu</a:t>
            </a:r>
            <a:r>
              <a:rPr lang="en-US" dirty="0">
                <a:sym typeface="Wingdings" pitchFamily="2" charset="2"/>
              </a:rPr>
              <a:t>, BN </a:t>
            </a:r>
            <a:r>
              <a:rPr lang="en-US" dirty="0" err="1">
                <a:sym typeface="Wingdings" pitchFamily="2" charset="2"/>
              </a:rPr>
              <a:t>có</a:t>
            </a:r>
            <a:r>
              <a:rPr lang="en-US" dirty="0">
                <a:sym typeface="Wingdings" pitchFamily="2" charset="2"/>
              </a:rPr>
              <a:t> 2 </a:t>
            </a:r>
            <a:r>
              <a:rPr lang="en-US" dirty="0" err="1">
                <a:sym typeface="Wingdings" pitchFamily="2" charset="2"/>
              </a:rPr>
              <a:t>cơn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cục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bộ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chuyển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thành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cơn</a:t>
            </a:r>
            <a:r>
              <a:rPr lang="en-US" dirty="0">
                <a:sym typeface="Wingdings" pitchFamily="2" charset="2"/>
              </a:rPr>
              <a:t> co </a:t>
            </a:r>
            <a:r>
              <a:rPr lang="en-US" dirty="0" err="1">
                <a:sym typeface="Wingdings" pitchFamily="2" charset="2"/>
              </a:rPr>
              <a:t>cứng</a:t>
            </a:r>
            <a:r>
              <a:rPr lang="en-US" dirty="0">
                <a:sym typeface="Wingdings" pitchFamily="2" charset="2"/>
              </a:rPr>
              <a:t> co </a:t>
            </a:r>
            <a:r>
              <a:rPr lang="en-US" dirty="0" err="1">
                <a:sym typeface="Wingdings" pitchFamily="2" charset="2"/>
              </a:rPr>
              <a:t>giật</a:t>
            </a:r>
            <a:r>
              <a:rPr lang="en-US" dirty="0">
                <a:sym typeface="Wingdings" pitchFamily="2" charset="2"/>
              </a:rPr>
              <a:t> 2 </a:t>
            </a:r>
            <a:r>
              <a:rPr lang="en-US" dirty="0" err="1">
                <a:sym typeface="Wingdings" pitchFamily="2" charset="2"/>
              </a:rPr>
              <a:t>bên</a:t>
            </a:r>
            <a:r>
              <a:rPr lang="en-US" dirty="0">
                <a:sym typeface="Wingdings" pitchFamily="2" charset="2"/>
              </a:rPr>
              <a:t>. Sau </a:t>
            </a:r>
            <a:r>
              <a:rPr lang="en-US" dirty="0" err="1">
                <a:sym typeface="Wingdings" pitchFamily="2" charset="2"/>
              </a:rPr>
              <a:t>đó</a:t>
            </a:r>
            <a:r>
              <a:rPr lang="en-US" dirty="0">
                <a:sym typeface="Wingdings" pitchFamily="2" charset="2"/>
              </a:rPr>
              <a:t>, BN </a:t>
            </a:r>
            <a:r>
              <a:rPr lang="en-US" dirty="0" err="1">
                <a:sym typeface="Wingdings" pitchFamily="2" charset="2"/>
              </a:rPr>
              <a:t>mê</a:t>
            </a:r>
            <a:r>
              <a:rPr lang="en-US" dirty="0">
                <a:sym typeface="Wingdings" pitchFamily="2" charset="2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883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72B895-294F-0446-97EC-261F1506C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T.T.H.Y, </a:t>
            </a:r>
            <a:r>
              <a:rPr lang="en-US" dirty="0" err="1"/>
              <a:t>nữ</a:t>
            </a:r>
            <a:r>
              <a:rPr lang="en-US" dirty="0"/>
              <a:t>, 31 </a:t>
            </a:r>
            <a:r>
              <a:rPr lang="en-US" dirty="0" err="1"/>
              <a:t>tuổi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8F4F789-D499-DC40-97BA-E97BFE12A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cơn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thoáng</a:t>
            </a:r>
            <a:r>
              <a:rPr lang="en-US" dirty="0"/>
              <a:t> qua </a:t>
            </a:r>
            <a:r>
              <a:rPr lang="en-US" dirty="0" err="1"/>
              <a:t>trong</a:t>
            </a:r>
            <a:r>
              <a:rPr lang="en-US" dirty="0"/>
              <a:t> 1 </a:t>
            </a:r>
            <a:r>
              <a:rPr lang="en-US" dirty="0" err="1"/>
              <a:t>năm</a:t>
            </a:r>
            <a:r>
              <a:rPr lang="en-US" dirty="0"/>
              <a:t> nay. Sau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cơn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, BN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dirty="0" err="1">
                <a:solidFill>
                  <a:srgbClr val="FF0000"/>
                </a:solidFill>
              </a:rPr>
              <a:t>Câu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hỏi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thảo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luận</a:t>
            </a:r>
            <a:r>
              <a:rPr lang="en-US" b="1" i="1" dirty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lang="en-US" dirty="0"/>
              <a:t>1.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nghĩ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BN </a:t>
            </a:r>
            <a:r>
              <a:rPr lang="en-US" dirty="0" err="1"/>
              <a:t>này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81634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5502F7-42D9-384C-BF46-1914DA49D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err="1">
                <a:solidFill>
                  <a:srgbClr val="FF0000"/>
                </a:solidFill>
              </a:rPr>
              <a:t>Câu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hỏi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thảo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luận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EF5063-35B3-4A4C-9AD1-7FB10BDE6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7.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BN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62504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5502F7-42D9-384C-BF46-1914DA49D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EF5063-35B3-4A4C-9AD1-7FB10BDE6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7.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BN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co </a:t>
            </a:r>
            <a:r>
              <a:rPr lang="en-US" dirty="0" err="1"/>
              <a:t>cứng</a:t>
            </a:r>
            <a:r>
              <a:rPr lang="en-US" dirty="0"/>
              <a:t> co </a:t>
            </a:r>
            <a:r>
              <a:rPr lang="en-US" dirty="0" err="1"/>
              <a:t>giật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326A195-26E7-46D6-B48B-AD3B0B5862C4}"/>
              </a:ext>
            </a:extLst>
          </p:cNvPr>
          <p:cNvSpPr txBox="1"/>
          <p:nvPr/>
        </p:nvSpPr>
        <p:spPr>
          <a:xfrm>
            <a:off x="149087" y="165615"/>
            <a:ext cx="526774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/>
              <a:t>Trả lời</a:t>
            </a:r>
          </a:p>
        </p:txBody>
      </p:sp>
    </p:spTree>
    <p:extLst>
      <p:ext uri="{BB962C8B-B14F-4D97-AF65-F5344CB8AC3E}">
        <p14:creationId xmlns:p14="http://schemas.microsoft.com/office/powerpoint/2010/main" val="106883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546DFF-8534-3D4F-8249-BC118FF9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cứu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453030E-3587-2345-8322-3BDBBDE8F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0095" cy="4351338"/>
          </a:xfrm>
        </p:spPr>
        <p:txBody>
          <a:bodyPr/>
          <a:lstStyle/>
          <a:p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thở</a:t>
            </a:r>
            <a:r>
              <a:rPr lang="en-US" dirty="0"/>
              <a:t>,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hít</a:t>
            </a:r>
            <a:r>
              <a:rPr lang="en-US" dirty="0"/>
              <a:t> </a:t>
            </a:r>
            <a:r>
              <a:rPr lang="en-US" dirty="0" err="1"/>
              <a:t>sặc</a:t>
            </a:r>
            <a:endParaRPr lang="en-US" dirty="0"/>
          </a:p>
          <a:p>
            <a:r>
              <a:rPr lang="en-US" dirty="0" err="1"/>
              <a:t>Ổn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hiệu</a:t>
            </a:r>
            <a:endParaRPr lang="en-US" dirty="0"/>
          </a:p>
          <a:p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TM</a:t>
            </a:r>
          </a:p>
          <a:p>
            <a:r>
              <a:rPr lang="en-US" dirty="0" err="1"/>
              <a:t>Xét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: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mao</a:t>
            </a:r>
            <a:r>
              <a:rPr lang="en-US" dirty="0"/>
              <a:t> </a:t>
            </a:r>
            <a:r>
              <a:rPr lang="en-US" dirty="0" err="1"/>
              <a:t>mạch</a:t>
            </a:r>
            <a:endParaRPr lang="en-US" dirty="0"/>
          </a:p>
          <a:p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chống</a:t>
            </a:r>
            <a:r>
              <a:rPr lang="en-US" dirty="0"/>
              <a:t> co </a:t>
            </a:r>
            <a:r>
              <a:rPr lang="en-US" dirty="0" err="1"/>
              <a:t>giật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Benzodiazepine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(TM, HM, </a:t>
            </a:r>
            <a:r>
              <a:rPr lang="en-US" dirty="0" err="1"/>
              <a:t>khoang</a:t>
            </a:r>
            <a:r>
              <a:rPr lang="en-US" dirty="0"/>
              <a:t> </a:t>
            </a:r>
            <a:r>
              <a:rPr lang="en-US" dirty="0" err="1"/>
              <a:t>miệng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chống</a:t>
            </a:r>
            <a:r>
              <a:rPr lang="en-US" dirty="0"/>
              <a:t> co </a:t>
            </a:r>
            <a:r>
              <a:rPr lang="en-US" dirty="0" err="1"/>
              <a:t>giật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0B46642-9A0F-4146-A88B-8BB63E09A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540" y="0"/>
            <a:ext cx="515493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34A9103-5EDF-49C5-A55D-64DBDF29DA93}"/>
              </a:ext>
            </a:extLst>
          </p:cNvPr>
          <p:cNvSpPr txBox="1"/>
          <p:nvPr/>
        </p:nvSpPr>
        <p:spPr>
          <a:xfrm>
            <a:off x="149087" y="165615"/>
            <a:ext cx="526774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/>
              <a:t>Trả lời</a:t>
            </a:r>
          </a:p>
        </p:txBody>
      </p:sp>
    </p:spTree>
    <p:extLst>
      <p:ext uri="{BB962C8B-B14F-4D97-AF65-F5344CB8AC3E}">
        <p14:creationId xmlns:p14="http://schemas.microsoft.com/office/powerpoint/2010/main" val="915122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D1724A-3892-3E4B-AC10-5C7206CBA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9C9CCB-FD78-6C44-8D28-FBD5F5F9F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9C8E8354-300F-C645-B153-814CB549F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410795"/>
              </p:ext>
            </p:extLst>
          </p:nvPr>
        </p:nvGraphicFramePr>
        <p:xfrm>
          <a:off x="838200" y="175554"/>
          <a:ext cx="10547195" cy="6602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0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10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281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07672">
                  <a:extLst>
                    <a:ext uri="{9D8B030D-6E8A-4147-A177-3AD203B41FA5}">
                      <a16:colId xmlns:a16="http://schemas.microsoft.com/office/drawing/2014/main" xmlns="" val="1590560303"/>
                    </a:ext>
                  </a:extLst>
                </a:gridCol>
                <a:gridCol w="98569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069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8279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582790">
                  <a:extLst>
                    <a:ext uri="{9D8B030D-6E8A-4147-A177-3AD203B41FA5}">
                      <a16:colId xmlns:a16="http://schemas.microsoft.com/office/drawing/2014/main" xmlns="" val="1428162038"/>
                    </a:ext>
                  </a:extLst>
                </a:gridCol>
              </a:tblGrid>
              <a:tr h="67367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Ảnh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dirty="0" err="1"/>
                        <a:t>hưởng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dirty="0" err="1"/>
                        <a:t>ý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dirty="0" err="1"/>
                        <a:t>thức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Thời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dirty="0" err="1"/>
                        <a:t>gian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/>
                        <a:t>Yếu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dirty="0" err="1"/>
                        <a:t>tố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dirty="0" err="1"/>
                        <a:t>kích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dirty="0" err="1"/>
                        <a:t>gợi</a:t>
                      </a:r>
                      <a:endParaRPr lang="en-US" sz="1800" b="1" dirty="0"/>
                    </a:p>
                    <a:p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Tiền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dirty="0" err="1"/>
                        <a:t>triệu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Triệu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dirty="0" err="1"/>
                        <a:t>chứng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dirty="0" err="1"/>
                        <a:t>trong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dirty="0" err="1"/>
                        <a:t>cơn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Lú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dirty="0" err="1"/>
                        <a:t>lẩn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dirty="0" err="1"/>
                        <a:t>sau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dirty="0" err="1"/>
                        <a:t>cơn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Chấn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dirty="0" err="1"/>
                        <a:t>thương</a:t>
                      </a:r>
                      <a:r>
                        <a:rPr lang="en-US" sz="1800" b="1" dirty="0"/>
                        <a:t>/ </a:t>
                      </a:r>
                      <a:r>
                        <a:rPr lang="en-US" sz="1800" b="1" dirty="0" err="1"/>
                        <a:t>vết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dirty="0" err="1"/>
                        <a:t>cắn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dirty="0" err="1"/>
                        <a:t>lưỡi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66193">
                <a:tc>
                  <a:txBody>
                    <a:bodyPr/>
                    <a:lstStyle/>
                    <a:p>
                      <a:r>
                        <a:rPr lang="en-US" sz="1800" b="1" i="0" dirty="0" err="1"/>
                        <a:t>Cơn</a:t>
                      </a:r>
                      <a:r>
                        <a:rPr lang="en-US" sz="1800" b="1" i="0" dirty="0"/>
                        <a:t> </a:t>
                      </a:r>
                      <a:r>
                        <a:rPr lang="en-US" sz="1800" b="1" i="0" dirty="0" err="1"/>
                        <a:t>động</a:t>
                      </a:r>
                      <a:r>
                        <a:rPr lang="en-US" sz="1800" b="1" i="0" dirty="0"/>
                        <a:t> </a:t>
                      </a:r>
                      <a:r>
                        <a:rPr lang="en-US" sz="1800" b="1" i="0" dirty="0" err="1"/>
                        <a:t>kinh</a:t>
                      </a:r>
                      <a:endParaRPr lang="en-US" sz="18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FF0000"/>
                          </a:solidFill>
                        </a:rPr>
                        <a:t>Có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</a:rPr>
                        <a:t>không</a:t>
                      </a:r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Ngắn</a:t>
                      </a:r>
                      <a:r>
                        <a:rPr lang="en-US" sz="1800" dirty="0"/>
                        <a:t> (</a:t>
                      </a:r>
                      <a:r>
                        <a:rPr lang="en-US" sz="1800" dirty="0" err="1"/>
                        <a:t>giây</a:t>
                      </a:r>
                      <a:r>
                        <a:rPr lang="en-US" sz="1800" dirty="0"/>
                        <a:t> – </a:t>
                      </a:r>
                      <a:r>
                        <a:rPr lang="en-US" sz="1800" dirty="0" err="1"/>
                        <a:t>phút</a:t>
                      </a:r>
                      <a:r>
                        <a:rPr lang="en-US" sz="1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Có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thể</a:t>
                      </a:r>
                      <a:r>
                        <a:rPr lang="en-US" sz="18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+/-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Tính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định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hình</a:t>
                      </a:r>
                      <a:endParaRPr lang="en-US" sz="1800" dirty="0"/>
                    </a:p>
                    <a:p>
                      <a:r>
                        <a:rPr lang="en-US" sz="1800" dirty="0"/>
                        <a:t>Co </a:t>
                      </a:r>
                      <a:r>
                        <a:rPr lang="en-US" sz="1800" dirty="0" err="1"/>
                        <a:t>giật</a:t>
                      </a:r>
                      <a:r>
                        <a:rPr lang="en-US" sz="1800" dirty="0"/>
                        <a:t>/ </a:t>
                      </a:r>
                      <a:r>
                        <a:rPr lang="en-US" sz="1800" dirty="0" err="1"/>
                        <a:t>không</a:t>
                      </a:r>
                      <a:r>
                        <a:rPr lang="en-US" sz="1800" dirty="0"/>
                        <a:t> co </a:t>
                      </a:r>
                      <a:r>
                        <a:rPr lang="en-US" sz="1800" dirty="0" err="1"/>
                        <a:t>giật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FF0000"/>
                          </a:solidFill>
                        </a:rPr>
                        <a:t>Có</a:t>
                      </a:r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FF0000"/>
                          </a:solidFill>
                        </a:rPr>
                        <a:t>Có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</a:rPr>
                        <a:t>thể</a:t>
                      </a:r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</a:rPr>
                        <a:t>bên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</a:rPr>
                        <a:t>hông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</a:rPr>
                        <a:t>lưỡi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1156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Ngất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FF0000"/>
                          </a:solidFill>
                        </a:rPr>
                        <a:t>Có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Rất</a:t>
                      </a:r>
                      <a:r>
                        <a:rPr lang="en-US" sz="18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ngắn</a:t>
                      </a:r>
                      <a:r>
                        <a:rPr lang="en-US" sz="18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(</a:t>
                      </a:r>
                      <a:r>
                        <a:rPr lang="en-US" sz="18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giây</a:t>
                      </a:r>
                      <a:r>
                        <a:rPr lang="en-US" sz="18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Đứng</a:t>
                      </a:r>
                      <a:r>
                        <a:rPr lang="en-US" sz="1800" dirty="0"/>
                        <a:t> </a:t>
                      </a:r>
                    </a:p>
                    <a:p>
                      <a:r>
                        <a:rPr lang="en-US" sz="1800" dirty="0" err="1"/>
                        <a:t>Xúc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động</a:t>
                      </a:r>
                      <a:r>
                        <a:rPr lang="en-US" sz="18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Hoa</a:t>
                      </a:r>
                      <a:r>
                        <a:rPr lang="en-US" sz="18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mắt</a:t>
                      </a:r>
                      <a:endParaRPr lang="en-US" sz="1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Tối</a:t>
                      </a:r>
                      <a:r>
                        <a:rPr lang="en-US" sz="18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sầm</a:t>
                      </a:r>
                      <a:endParaRPr lang="en-US" sz="1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Giảm</a:t>
                      </a:r>
                      <a:r>
                        <a:rPr lang="en-US" sz="1800" dirty="0"/>
                        <a:t> TLC</a:t>
                      </a:r>
                    </a:p>
                    <a:p>
                      <a:r>
                        <a:rPr lang="en-US" sz="1800" dirty="0" err="1"/>
                        <a:t>Có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thể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có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những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cử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động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giật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cơ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nhẹ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Không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FF0000"/>
                          </a:solidFill>
                        </a:rPr>
                        <a:t>Có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</a:rPr>
                        <a:t>đầu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</a:rPr>
                        <a:t>lưỡi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8637">
                <a:tc>
                  <a:txBody>
                    <a:bodyPr/>
                    <a:lstStyle/>
                    <a:p>
                      <a:r>
                        <a:rPr lang="en-US" sz="1800" b="1" dirty="0"/>
                        <a:t>TIA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Không</a:t>
                      </a:r>
                      <a:r>
                        <a:rPr lang="en-US" sz="18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Vài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phút</a:t>
                      </a:r>
                      <a:r>
                        <a:rPr lang="en-US" sz="1800" dirty="0"/>
                        <a:t> - </a:t>
                      </a:r>
                      <a:r>
                        <a:rPr lang="en-US" sz="1800" dirty="0" err="1"/>
                        <a:t>giờ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Có</a:t>
                      </a:r>
                      <a:r>
                        <a:rPr lang="en-US" sz="1800" dirty="0"/>
                        <a:t> YTNC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Không</a:t>
                      </a:r>
                      <a:r>
                        <a:rPr lang="en-US" sz="18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Yếu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liệt</a:t>
                      </a:r>
                      <a:r>
                        <a:rPr lang="en-US" sz="1800" dirty="0"/>
                        <a:t> chi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Không</a:t>
                      </a:r>
                      <a:r>
                        <a:rPr lang="en-US" sz="18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Hiếm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1156">
                <a:tc>
                  <a:txBody>
                    <a:bodyPr/>
                    <a:lstStyle/>
                    <a:p>
                      <a:r>
                        <a:rPr lang="en-US" sz="1800" b="1" dirty="0"/>
                        <a:t>Migraine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Không</a:t>
                      </a:r>
                      <a:r>
                        <a:rPr lang="en-US" sz="18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Giờ</a:t>
                      </a:r>
                      <a:r>
                        <a:rPr lang="en-US" sz="1800" dirty="0"/>
                        <a:t> - </a:t>
                      </a:r>
                      <a:r>
                        <a:rPr lang="en-US" sz="1800" dirty="0" err="1"/>
                        <a:t>vài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giờ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Có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thể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Đau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đầu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Không</a:t>
                      </a:r>
                      <a:r>
                        <a:rPr lang="en-US" sz="18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Không</a:t>
                      </a:r>
                      <a:r>
                        <a:rPr lang="en-US" sz="18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161018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Cơn</a:t>
                      </a:r>
                      <a:r>
                        <a:rPr lang="en-US" sz="1800" b="1" dirty="0"/>
                        <a:t> do </a:t>
                      </a:r>
                      <a:r>
                        <a:rPr lang="en-US" sz="1800" b="1" dirty="0" err="1"/>
                        <a:t>căn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dirty="0" err="1"/>
                        <a:t>nguyên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dirty="0" err="1"/>
                        <a:t>tâm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dirty="0" err="1"/>
                        <a:t>lý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Không</a:t>
                      </a:r>
                      <a:r>
                        <a:rPr lang="en-US" sz="18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Phút</a:t>
                      </a:r>
                      <a:r>
                        <a:rPr lang="en-US" sz="1800" dirty="0"/>
                        <a:t> - </a:t>
                      </a:r>
                      <a:r>
                        <a:rPr lang="en-US" sz="1800" dirty="0" err="1"/>
                        <a:t>giờ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Có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thể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Không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rõ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Đa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dạng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Không</a:t>
                      </a:r>
                      <a:r>
                        <a:rPr lang="en-US" sz="18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Hiếm</a:t>
                      </a:r>
                      <a:r>
                        <a:rPr lang="en-US" sz="18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2953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2A4F98-E9D6-FB4F-AB2F-EF2D9D6FA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err="1">
                <a:solidFill>
                  <a:srgbClr val="FF0000"/>
                </a:solidFill>
              </a:rPr>
              <a:t>Câu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hỏi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thảo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luận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4FDCFD-F3BB-6E44-96CF-77E54F6F0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30491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E5DDF0-8B1D-5849-94B1-91BCDF1D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cơn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71D1DA-8345-304A-A61B-73F2F26E0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cơn</a:t>
            </a:r>
            <a:r>
              <a:rPr lang="en-US" dirty="0"/>
              <a:t>: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giác</a:t>
            </a:r>
            <a:r>
              <a:rPr lang="en-US" dirty="0"/>
              <a:t> </a:t>
            </a:r>
            <a:r>
              <a:rPr lang="en-US" dirty="0" err="1"/>
              <a:t>sợ</a:t>
            </a:r>
            <a:r>
              <a:rPr lang="en-US" dirty="0"/>
              <a:t>,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hộp</a:t>
            </a:r>
            <a:r>
              <a:rPr lang="en-US" dirty="0"/>
              <a:t>,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tả</a:t>
            </a:r>
            <a:endParaRPr lang="en-US" dirty="0"/>
          </a:p>
          <a:p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cơn</a:t>
            </a:r>
            <a:r>
              <a:rPr lang="en-US" dirty="0"/>
              <a:t>: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cơn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xảy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cơn</a:t>
            </a:r>
            <a:r>
              <a:rPr lang="en-US" dirty="0"/>
              <a:t>. </a:t>
            </a:r>
          </a:p>
          <a:p>
            <a:r>
              <a:rPr lang="en-US" dirty="0" err="1"/>
              <a:t>Xem</a:t>
            </a:r>
            <a:r>
              <a:rPr lang="en-US" dirty="0"/>
              <a:t> video </a:t>
            </a:r>
            <a:r>
              <a:rPr lang="en-US" dirty="0" err="1"/>
              <a:t>cơn</a:t>
            </a:r>
            <a:r>
              <a:rPr lang="en-US" dirty="0"/>
              <a:t> </a:t>
            </a:r>
          </a:p>
          <a:p>
            <a:r>
              <a:rPr lang="en-US" dirty="0" err="1"/>
              <a:t>Hãy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cơn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BN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306D62B-1121-4676-BE83-A61E45580599}"/>
              </a:ext>
            </a:extLst>
          </p:cNvPr>
          <p:cNvSpPr txBox="1"/>
          <p:nvPr/>
        </p:nvSpPr>
        <p:spPr>
          <a:xfrm>
            <a:off x="149087" y="175554"/>
            <a:ext cx="526774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/>
              <a:t>Trả lời</a:t>
            </a:r>
          </a:p>
        </p:txBody>
      </p:sp>
    </p:spTree>
    <p:extLst>
      <p:ext uri="{BB962C8B-B14F-4D97-AF65-F5344CB8AC3E}">
        <p14:creationId xmlns:p14="http://schemas.microsoft.com/office/powerpoint/2010/main" val="152293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DDD2F4C1-2CC4-AE42-A410-06DDEEA70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690688"/>
            <a:ext cx="5181600" cy="4351338"/>
          </a:xfrm>
        </p:spPr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endParaRPr lang="en-US" dirty="0"/>
          </a:p>
          <a:p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thể</a:t>
            </a:r>
            <a:endParaRPr lang="en-US" dirty="0"/>
          </a:p>
          <a:p>
            <a:r>
              <a:rPr lang="en-US" dirty="0" err="1"/>
              <a:t>Chú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mắt</a:t>
            </a:r>
            <a:r>
              <a:rPr lang="en-US" dirty="0"/>
              <a:t> – </a:t>
            </a:r>
            <a:r>
              <a:rPr lang="en-US" dirty="0" err="1"/>
              <a:t>đầu</a:t>
            </a:r>
            <a:endParaRPr lang="en-US" dirty="0"/>
          </a:p>
          <a:p>
            <a:pPr lvl="1"/>
            <a:r>
              <a:rPr lang="en-US" dirty="0" err="1"/>
              <a:t>Cử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: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tay</a:t>
            </a:r>
            <a:r>
              <a:rPr lang="en-US" dirty="0"/>
              <a:t>, </a:t>
            </a:r>
            <a:r>
              <a:rPr lang="en-US" dirty="0" err="1"/>
              <a:t>miệng</a:t>
            </a:r>
            <a:endParaRPr lang="en-US" dirty="0"/>
          </a:p>
          <a:p>
            <a:pPr lvl="1"/>
            <a:r>
              <a:rPr lang="en-US" dirty="0" err="1"/>
              <a:t>Giật</a:t>
            </a:r>
            <a:r>
              <a:rPr lang="en-US" dirty="0"/>
              <a:t> </a:t>
            </a:r>
            <a:r>
              <a:rPr lang="en-US" dirty="0" err="1"/>
              <a:t>cơ</a:t>
            </a:r>
            <a:endParaRPr lang="en-US" dirty="0"/>
          </a:p>
          <a:p>
            <a:pPr lvl="1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co </a:t>
            </a:r>
            <a:r>
              <a:rPr lang="en-US" dirty="0" err="1"/>
              <a:t>cứng</a:t>
            </a:r>
            <a:r>
              <a:rPr lang="en-US" dirty="0"/>
              <a:t> co </a:t>
            </a:r>
            <a:r>
              <a:rPr lang="en-US" dirty="0" err="1"/>
              <a:t>giật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bên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FBE5EB-988D-924D-9968-44AB002A9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</a:t>
            </a:r>
            <a:r>
              <a:rPr lang="en-US" dirty="0" err="1"/>
              <a:t>cơn</a:t>
            </a:r>
            <a:r>
              <a:rPr lang="en-US" dirty="0"/>
              <a:t> (</a:t>
            </a:r>
            <a:r>
              <a:rPr lang="en-US" dirty="0" err="1"/>
              <a:t>xem</a:t>
            </a:r>
            <a:r>
              <a:rPr lang="en-US" dirty="0"/>
              <a:t> video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74410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E5DDF0-8B1D-5849-94B1-91BCDF1D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cơn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71D1DA-8345-304A-A61B-73F2F26E0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cơn</a:t>
            </a:r>
            <a:r>
              <a:rPr lang="en-US" dirty="0"/>
              <a:t>: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giác</a:t>
            </a:r>
            <a:r>
              <a:rPr lang="en-US" dirty="0"/>
              <a:t> </a:t>
            </a:r>
            <a:r>
              <a:rPr lang="en-US" dirty="0" err="1"/>
              <a:t>sợ</a:t>
            </a:r>
            <a:r>
              <a:rPr lang="en-US" dirty="0"/>
              <a:t>,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tả</a:t>
            </a:r>
            <a:endParaRPr lang="en-US" dirty="0"/>
          </a:p>
          <a:p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cơn</a:t>
            </a:r>
            <a:r>
              <a:rPr lang="en-US" dirty="0"/>
              <a:t>: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chằm</a:t>
            </a:r>
            <a:r>
              <a:rPr lang="en-US" dirty="0"/>
              <a:t> </a:t>
            </a:r>
            <a:r>
              <a:rPr lang="en-US" dirty="0" err="1"/>
              <a:t>chằm</a:t>
            </a:r>
            <a:r>
              <a:rPr lang="en-US" dirty="0"/>
              <a:t>,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, </a:t>
            </a:r>
            <a:r>
              <a:rPr lang="en-US" dirty="0" err="1"/>
              <a:t>đứng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, </a:t>
            </a:r>
            <a:r>
              <a:rPr lang="en-US" dirty="0" err="1"/>
              <a:t>xoay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, </a:t>
            </a:r>
            <a:r>
              <a:rPr lang="en-US" dirty="0" err="1"/>
              <a:t>cử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tay</a:t>
            </a:r>
            <a:r>
              <a:rPr lang="en-US" dirty="0"/>
              <a:t> (P) &gt; (T), </a:t>
            </a:r>
            <a:r>
              <a:rPr lang="en-US" dirty="0" err="1"/>
              <a:t>cử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nhai</a:t>
            </a:r>
            <a:r>
              <a:rPr lang="en-US" dirty="0"/>
              <a:t> </a:t>
            </a:r>
            <a:r>
              <a:rPr lang="en-US" dirty="0" err="1"/>
              <a:t>miệng</a:t>
            </a:r>
            <a:endParaRPr lang="en-US" dirty="0"/>
          </a:p>
          <a:p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: 1 </a:t>
            </a:r>
            <a:r>
              <a:rPr lang="en-US" dirty="0" err="1"/>
              <a:t>phút</a:t>
            </a:r>
            <a:endParaRPr lang="en-US" dirty="0"/>
          </a:p>
          <a:p>
            <a:r>
              <a:rPr lang="en-US" dirty="0"/>
              <a:t>Sau </a:t>
            </a:r>
            <a:r>
              <a:rPr lang="en-US" dirty="0" err="1"/>
              <a:t>cơn</a:t>
            </a:r>
            <a:r>
              <a:rPr lang="en-US" dirty="0"/>
              <a:t>: BN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lú</a:t>
            </a:r>
            <a:r>
              <a:rPr lang="en-US" dirty="0"/>
              <a:t> </a:t>
            </a:r>
            <a:r>
              <a:rPr lang="en-US" dirty="0" err="1"/>
              <a:t>lẩn</a:t>
            </a:r>
            <a:r>
              <a:rPr lang="en-US" dirty="0"/>
              <a:t>,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3 </a:t>
            </a:r>
            <a:r>
              <a:rPr lang="en-US" dirty="0" err="1"/>
              <a:t>phút</a:t>
            </a:r>
            <a:r>
              <a:rPr lang="en-US" dirty="0"/>
              <a:t>, </a:t>
            </a:r>
            <a:r>
              <a:rPr lang="en-US" dirty="0" err="1"/>
              <a:t>quên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xảy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cơn</a:t>
            </a:r>
            <a:endParaRPr lang="en-US" dirty="0"/>
          </a:p>
          <a:p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: </a:t>
            </a:r>
            <a:r>
              <a:rPr lang="en-US" dirty="0" err="1"/>
              <a:t>sốt</a:t>
            </a:r>
            <a:r>
              <a:rPr lang="en-US" dirty="0"/>
              <a:t> co </a:t>
            </a:r>
            <a:r>
              <a:rPr lang="en-US" dirty="0" err="1"/>
              <a:t>giật</a:t>
            </a:r>
            <a:r>
              <a:rPr lang="en-US" dirty="0"/>
              <a:t> </a:t>
            </a:r>
            <a:r>
              <a:rPr lang="en-US" dirty="0" err="1"/>
              <a:t>lúc</a:t>
            </a:r>
            <a:r>
              <a:rPr lang="en-US" dirty="0"/>
              <a:t> 3 </a:t>
            </a:r>
            <a:r>
              <a:rPr lang="en-US" dirty="0" err="1"/>
              <a:t>tuổi</a:t>
            </a:r>
            <a:endParaRPr lang="en-US" dirty="0"/>
          </a:p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57C0485-9CD8-4D5D-8542-1B940FA09DFF}"/>
              </a:ext>
            </a:extLst>
          </p:cNvPr>
          <p:cNvSpPr txBox="1"/>
          <p:nvPr/>
        </p:nvSpPr>
        <p:spPr>
          <a:xfrm>
            <a:off x="149087" y="165615"/>
            <a:ext cx="526774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/>
              <a:t>Trả lời</a:t>
            </a:r>
          </a:p>
        </p:txBody>
      </p:sp>
    </p:spTree>
    <p:extLst>
      <p:ext uri="{BB962C8B-B14F-4D97-AF65-F5344CB8AC3E}">
        <p14:creationId xmlns:p14="http://schemas.microsoft.com/office/powerpoint/2010/main" val="347470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670276-C17B-2A4A-A651-441C0B376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err="1">
                <a:solidFill>
                  <a:srgbClr val="FF0000"/>
                </a:solidFill>
              </a:rPr>
              <a:t>Câu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hỏi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thảo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luận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2B69A00-6016-574B-84E3-C442771C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102943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{7642D3E0-17BF-3244-9FB3-4D73167AF782}tf10001119</Template>
  <TotalTime>1844</TotalTime>
  <Words>1814</Words>
  <Application>Microsoft Office PowerPoint</Application>
  <PresentationFormat>Widescreen</PresentationFormat>
  <Paragraphs>244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Symbol</vt:lpstr>
      <vt:lpstr>Times New Roman</vt:lpstr>
      <vt:lpstr>Verdana</vt:lpstr>
      <vt:lpstr>Wingdings</vt:lpstr>
      <vt:lpstr>Office Theme</vt:lpstr>
      <vt:lpstr>Ca lâm sàng: ĐỘNG KINH</vt:lpstr>
      <vt:lpstr>Mục tiêu học tập</vt:lpstr>
      <vt:lpstr>T.T.H.Y, nữ, 31 tuổi</vt:lpstr>
      <vt:lpstr>PowerPoint Presentation</vt:lpstr>
      <vt:lpstr>Câu hỏi thảo luận</vt:lpstr>
      <vt:lpstr>Tính chất cơn</vt:lpstr>
      <vt:lpstr>Video cơn (xem video và mô tả theo yêu cầu)</vt:lpstr>
      <vt:lpstr>Tính chất cơn</vt:lpstr>
      <vt:lpstr>Câu hỏi thảo luận</vt:lpstr>
      <vt:lpstr>Dấu hiệu gợi ý cơn mất ý thức là cơn động kinh</vt:lpstr>
      <vt:lpstr>PowerPoint Presentation</vt:lpstr>
      <vt:lpstr>Câu hỏi thảo luận</vt:lpstr>
      <vt:lpstr>PowerPoint Presentation</vt:lpstr>
      <vt:lpstr>PowerPoint Presentation</vt:lpstr>
      <vt:lpstr>PowerPoint Presentation</vt:lpstr>
      <vt:lpstr>Phân loại động kinh</vt:lpstr>
      <vt:lpstr>PowerPoint Presentation</vt:lpstr>
      <vt:lpstr>PowerPoint Presentation</vt:lpstr>
      <vt:lpstr>Câu hỏi thảo luận</vt:lpstr>
      <vt:lpstr>Điện não đồ</vt:lpstr>
      <vt:lpstr>Giá trị chẩn đoán của EEG?</vt:lpstr>
      <vt:lpstr>Hình ảnh học sọ não (ưu điểm và khuyết điểm?)</vt:lpstr>
      <vt:lpstr>Chỉ định hình ảnh học trong động kinh</vt:lpstr>
      <vt:lpstr>PowerPoint Presentation</vt:lpstr>
      <vt:lpstr>PowerPoint Presentation</vt:lpstr>
      <vt:lpstr>Câu hỏi thảo luận</vt:lpstr>
      <vt:lpstr>Guideline của ILAE 2013</vt:lpstr>
      <vt:lpstr>Nguy cơ dị tật thai của thuốc chống động kinh</vt:lpstr>
      <vt:lpstr>Tiếp theo…</vt:lpstr>
      <vt:lpstr>Câu hỏi thảo luận</vt:lpstr>
      <vt:lpstr>Câu hỏi thảo luận</vt:lpstr>
      <vt:lpstr>Nguyên tắc xử trí cấp cứu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 LÂM SÀNG ĐỘNG KINH</dc:title>
  <dc:creator>LÊ THỤY MINH AN</dc:creator>
  <cp:lastModifiedBy>Hải Đặng Nguyễn Minh</cp:lastModifiedBy>
  <cp:revision>69</cp:revision>
  <dcterms:created xsi:type="dcterms:W3CDTF">2020-02-24T06:21:55Z</dcterms:created>
  <dcterms:modified xsi:type="dcterms:W3CDTF">2021-01-14T11:07:49Z</dcterms:modified>
</cp:coreProperties>
</file>